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1"/>
  </p:notesMasterIdLst>
  <p:handoutMasterIdLst>
    <p:handoutMasterId r:id="rId12"/>
  </p:handoutMasterIdLst>
  <p:sldIdLst>
    <p:sldId id="257" r:id="rId2"/>
    <p:sldId id="273" r:id="rId3"/>
    <p:sldId id="274" r:id="rId4"/>
    <p:sldId id="263" r:id="rId5"/>
    <p:sldId id="264" r:id="rId6"/>
    <p:sldId id="267" r:id="rId7"/>
    <p:sldId id="268" r:id="rId8"/>
    <p:sldId id="265" r:id="rId9"/>
    <p:sldId id="266" r:id="rId1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190" autoAdjust="0"/>
  </p:normalViewPr>
  <p:slideViewPr>
    <p:cSldViewPr snapToGrid="0">
      <p:cViewPr varScale="1">
        <p:scale>
          <a:sx n="50" d="100"/>
          <a:sy n="50" d="100"/>
        </p:scale>
        <p:origin x="774" y="42"/>
      </p:cViewPr>
      <p:guideLst/>
    </p:cSldViewPr>
  </p:slideViewPr>
  <p:notesTextViewPr>
    <p:cViewPr>
      <p:scale>
        <a:sx n="1" d="1"/>
        <a:sy n="1" d="1"/>
      </p:scale>
      <p:origin x="0" y="0"/>
    </p:cViewPr>
  </p:notesText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001" tIns="45501" rIns="91001" bIns="45501" rtlCol="0"/>
          <a:lstStyle>
            <a:lvl1pPr algn="r">
              <a:defRPr sz="1200"/>
            </a:lvl1pPr>
          </a:lstStyle>
          <a:p>
            <a:fld id="{08789733-331F-4469-9B90-47D5FBFBF444}" type="datetimeFigureOut">
              <a:rPr kumimoji="1" lang="ja-JP" altLang="en-US" smtClean="0"/>
              <a:t>2019/11/12</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001" tIns="45501" rIns="91001" bIns="455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001" tIns="45501" rIns="91001" bIns="45501" rtlCol="0" anchor="b"/>
          <a:lstStyle>
            <a:lvl1pPr algn="r">
              <a:defRPr sz="1200"/>
            </a:lvl1pPr>
          </a:lstStyle>
          <a:p>
            <a:fld id="{C35852E3-8C53-4F5E-B912-496D3BD015A4}" type="slidenum">
              <a:rPr kumimoji="1" lang="ja-JP" altLang="en-US" smtClean="0"/>
              <a:t>‹#›</a:t>
            </a:fld>
            <a:endParaRPr kumimoji="1" lang="ja-JP" altLang="en-US"/>
          </a:p>
        </p:txBody>
      </p:sp>
    </p:spTree>
    <p:extLst>
      <p:ext uri="{BB962C8B-B14F-4D97-AF65-F5344CB8AC3E}">
        <p14:creationId xmlns:p14="http://schemas.microsoft.com/office/powerpoint/2010/main" val="313695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C8EF5883-D051-4CB4-908F-4DEEE704B72F}" type="datetimeFigureOut">
              <a:rPr kumimoji="1" lang="ja-JP" altLang="en-US" smtClean="0"/>
              <a:t>2019/11/12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ー 4"/>
          <p:cNvSpPr>
            <a:spLocks noGrp="1"/>
          </p:cNvSpPr>
          <p:nvPr>
            <p:ph type="body" sz="quarter" idx="3"/>
          </p:nvPr>
        </p:nvSpPr>
        <p:spPr>
          <a:xfrm>
            <a:off x="679768" y="4777195"/>
            <a:ext cx="5492432" cy="3908614"/>
          </a:xfrm>
          <a:prstGeom prst="rect">
            <a:avLst/>
          </a:prstGeom>
          <a:ln>
            <a:solidFill>
              <a:srgbClr val="000000"/>
            </a:solidFill>
          </a:ln>
        </p:spPr>
        <p:txBody>
          <a:bodyPr vert="horz" lIns="91001" tIns="45501" rIns="91001" bIns="45501"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6F226E25-C613-4440-948B-A2F6F3AE46E3}" type="slidenum">
              <a:rPr kumimoji="1" lang="ja-JP" altLang="en-US" smtClean="0"/>
              <a:t>‹#›</a:t>
            </a:fld>
            <a:endParaRPr kumimoji="1" lang="ja-JP" altLang="en-US"/>
          </a:p>
        </p:txBody>
      </p:sp>
    </p:spTree>
    <p:extLst>
      <p:ext uri="{BB962C8B-B14F-4D97-AF65-F5344CB8AC3E}">
        <p14:creationId xmlns:p14="http://schemas.microsoft.com/office/powerpoint/2010/main" val="1802556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ln>
            <a:solidFill>
              <a:srgbClr val="000000"/>
            </a:solidFill>
          </a:ln>
        </p:spPr>
        <p:txBody>
          <a:bodyPr/>
          <a:lstStyle/>
          <a:p>
            <a:r>
              <a:rPr kumimoji="1" lang="ja-JP" altLang="en-US" dirty="0" smtClean="0"/>
              <a:t>〇噴火時の所属と役職及び行った仕事ですが</a:t>
            </a:r>
            <a:endParaRPr kumimoji="1" lang="en-US" altLang="ja-JP" dirty="0" smtClean="0"/>
          </a:p>
          <a:p>
            <a:r>
              <a:rPr kumimoji="1" lang="ja-JP" altLang="en-US" dirty="0" smtClean="0"/>
              <a:t>〇今の組織と名称は違っていますが、室蘭土木現業所の治水課長で、砂防事業の現場での総括対応をしました。</a:t>
            </a:r>
            <a:endParaRPr kumimoji="1" lang="en-US" altLang="ja-JP" dirty="0" smtClean="0"/>
          </a:p>
          <a:p>
            <a:r>
              <a:rPr kumimoji="1" lang="ja-JP" altLang="en-US" dirty="0" smtClean="0"/>
              <a:t>〇具体的には特に現地対策本部への道の砂防部局としての資料の作成、初動対応の無人化施工の計画から着手までを担当しました</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6F226E25-C613-4440-948B-A2F6F3AE46E3}" type="slidenum">
              <a:rPr kumimoji="1" lang="ja-JP" altLang="en-US" smtClean="0"/>
              <a:t>1</a:t>
            </a:fld>
            <a:endParaRPr kumimoji="1" lang="ja-JP" altLang="en-US"/>
          </a:p>
        </p:txBody>
      </p:sp>
    </p:spTree>
    <p:extLst>
      <p:ext uri="{BB962C8B-B14F-4D97-AF65-F5344CB8AC3E}">
        <p14:creationId xmlns:p14="http://schemas.microsoft.com/office/powerpoint/2010/main" val="36587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39384" indent="-284378">
              <a:defRPr kumimoji="1" sz="2400" b="1">
                <a:solidFill>
                  <a:schemeClr val="tx1"/>
                </a:solidFill>
                <a:latin typeface="Times New Roman" panose="02020603050405020304" pitchFamily="18" charset="0"/>
                <a:ea typeface="ＭＳ Ｐゴシック" panose="020B0600070205080204" pitchFamily="50" charset="-128"/>
              </a:defRPr>
            </a:lvl2pPr>
            <a:lvl3pPr marL="1137514" indent="-227503">
              <a:defRPr kumimoji="1" sz="2400" b="1">
                <a:solidFill>
                  <a:schemeClr val="tx1"/>
                </a:solidFill>
                <a:latin typeface="Times New Roman" panose="02020603050405020304" pitchFamily="18" charset="0"/>
                <a:ea typeface="ＭＳ Ｐゴシック" panose="020B0600070205080204" pitchFamily="50" charset="-128"/>
              </a:defRPr>
            </a:lvl3pPr>
            <a:lvl4pPr marL="1592519" indent="-227503">
              <a:defRPr kumimoji="1" sz="2400" b="1">
                <a:solidFill>
                  <a:schemeClr val="tx1"/>
                </a:solidFill>
                <a:latin typeface="Times New Roman" panose="02020603050405020304" pitchFamily="18" charset="0"/>
                <a:ea typeface="ＭＳ Ｐゴシック" panose="020B0600070205080204" pitchFamily="50" charset="-128"/>
              </a:defRPr>
            </a:lvl4pPr>
            <a:lvl5pPr marL="2047524" indent="-227503">
              <a:defRPr kumimoji="1" sz="2400" b="1">
                <a:solidFill>
                  <a:schemeClr val="tx1"/>
                </a:solidFill>
                <a:latin typeface="Times New Roman" panose="02020603050405020304" pitchFamily="18" charset="0"/>
                <a:ea typeface="ＭＳ Ｐゴシック" panose="020B0600070205080204" pitchFamily="50" charset="-128"/>
              </a:defRPr>
            </a:lvl5pPr>
            <a:lvl6pPr marL="2502530"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57535"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12541"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67546"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FCDD790B-CFF0-4BE5-A26E-3BAFB198D094}" type="slidenum">
              <a:rPr lang="en-US" altLang="ja-JP" sz="1200" b="0"/>
              <a:pPr/>
              <a:t>2</a:t>
            </a:fld>
            <a:endParaRPr lang="en-US" altLang="ja-JP" sz="1200" b="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lIns="88190" tIns="44094" rIns="88190" bIns="44094"/>
          <a:lstStyle/>
          <a:p>
            <a:pPr eaLnBrk="1" hangingPunct="1"/>
            <a:r>
              <a:rPr lang="ja-JP" altLang="en-US" dirty="0" smtClean="0"/>
              <a:t>〇話の前に、</a:t>
            </a:r>
            <a:r>
              <a:rPr lang="ja-JP" altLang="en-US" dirty="0" smtClean="0"/>
              <a:t>私が最初ですから噴火と被害について簡単に触れます</a:t>
            </a:r>
            <a:endParaRPr lang="en-US" altLang="ja-JP" dirty="0" smtClean="0"/>
          </a:p>
          <a:p>
            <a:pPr eaLnBrk="1" hangingPunct="1"/>
            <a:r>
              <a:rPr lang="ja-JP" altLang="en-US" dirty="0" smtClean="0"/>
              <a:t>・編成</a:t>
            </a:r>
            <a:r>
              <a:rPr lang="ja-JP" altLang="en-US" dirty="0" smtClean="0"/>
              <a:t>１２年３月３１日午後１時７分有珠山が噴火しました。</a:t>
            </a:r>
            <a:endParaRPr lang="en-US" altLang="ja-JP" dirty="0" smtClean="0"/>
          </a:p>
          <a:p>
            <a:pPr eaLnBrk="1" hangingPunct="1"/>
            <a:r>
              <a:rPr lang="ja-JP" altLang="en-US" dirty="0" smtClean="0"/>
              <a:t>・火口</a:t>
            </a:r>
            <a:r>
              <a:rPr lang="ja-JP" altLang="en-US" dirty="0" smtClean="0"/>
              <a:t>付近の地区の住民は事前に避難をしていたので、人的な被害はありませんでした</a:t>
            </a:r>
          </a:p>
        </p:txBody>
      </p:sp>
    </p:spTree>
    <p:extLst>
      <p:ext uri="{BB962C8B-B14F-4D97-AF65-F5344CB8AC3E}">
        <p14:creationId xmlns:p14="http://schemas.microsoft.com/office/powerpoint/2010/main" val="30315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39384" indent="-284378">
              <a:defRPr kumimoji="1" sz="2400" b="1">
                <a:solidFill>
                  <a:schemeClr val="tx1"/>
                </a:solidFill>
                <a:latin typeface="Times New Roman" panose="02020603050405020304" pitchFamily="18" charset="0"/>
                <a:ea typeface="ＭＳ Ｐゴシック" panose="020B0600070205080204" pitchFamily="50" charset="-128"/>
              </a:defRPr>
            </a:lvl2pPr>
            <a:lvl3pPr marL="1137514" indent="-227503">
              <a:defRPr kumimoji="1" sz="2400" b="1">
                <a:solidFill>
                  <a:schemeClr val="tx1"/>
                </a:solidFill>
                <a:latin typeface="Times New Roman" panose="02020603050405020304" pitchFamily="18" charset="0"/>
                <a:ea typeface="ＭＳ Ｐゴシック" panose="020B0600070205080204" pitchFamily="50" charset="-128"/>
              </a:defRPr>
            </a:lvl3pPr>
            <a:lvl4pPr marL="1592519" indent="-227503">
              <a:defRPr kumimoji="1" sz="2400" b="1">
                <a:solidFill>
                  <a:schemeClr val="tx1"/>
                </a:solidFill>
                <a:latin typeface="Times New Roman" panose="02020603050405020304" pitchFamily="18" charset="0"/>
                <a:ea typeface="ＭＳ Ｐゴシック" panose="020B0600070205080204" pitchFamily="50" charset="-128"/>
              </a:defRPr>
            </a:lvl4pPr>
            <a:lvl5pPr marL="2047524" indent="-227503">
              <a:defRPr kumimoji="1" sz="2400" b="1">
                <a:solidFill>
                  <a:schemeClr val="tx1"/>
                </a:solidFill>
                <a:latin typeface="Times New Roman" panose="02020603050405020304" pitchFamily="18" charset="0"/>
                <a:ea typeface="ＭＳ Ｐゴシック" panose="020B0600070205080204" pitchFamily="50" charset="-128"/>
              </a:defRPr>
            </a:lvl5pPr>
            <a:lvl6pPr marL="2502530"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57535"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12541"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67546"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FCDD790B-CFF0-4BE5-A26E-3BAFB198D094}" type="slidenum">
              <a:rPr lang="en-US" altLang="ja-JP" sz="1200" b="0"/>
              <a:pPr/>
              <a:t>3</a:t>
            </a:fld>
            <a:endParaRPr lang="en-US" altLang="ja-JP" sz="1200" b="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lIns="88190" tIns="44094" rIns="88190" bIns="44094"/>
          <a:lstStyle/>
          <a:p>
            <a:pPr eaLnBrk="1" hangingPunct="1"/>
            <a:r>
              <a:rPr lang="ja-JP" altLang="en-US" dirty="0" smtClean="0"/>
              <a:t>・１２．４．１５</a:t>
            </a:r>
            <a:r>
              <a:rPr lang="ja-JP" altLang="en-US" dirty="0" smtClean="0"/>
              <a:t>の写真です。西山、金比羅両火口で最大</a:t>
            </a:r>
            <a:r>
              <a:rPr lang="en-US" altLang="ja-JP" dirty="0" smtClean="0"/>
              <a:t>60</a:t>
            </a:r>
            <a:r>
              <a:rPr lang="ja-JP" altLang="en-US" dirty="0" smtClean="0"/>
              <a:t>数個の噴火口がありました。</a:t>
            </a:r>
            <a:endParaRPr lang="en-US" altLang="ja-JP" dirty="0" smtClean="0"/>
          </a:p>
          <a:p>
            <a:pPr eaLnBrk="1" hangingPunct="1"/>
            <a:r>
              <a:rPr lang="ja-JP" altLang="en-US" dirty="0" smtClean="0"/>
              <a:t>・避難</a:t>
            </a:r>
            <a:r>
              <a:rPr lang="ja-JP" altLang="en-US" dirty="0" smtClean="0"/>
              <a:t>民は</a:t>
            </a:r>
            <a:r>
              <a:rPr lang="en-US" altLang="ja-JP" dirty="0" smtClean="0"/>
              <a:t>1</a:t>
            </a:r>
            <a:r>
              <a:rPr lang="ja-JP" altLang="en-US" dirty="0" smtClean="0"/>
              <a:t>市</a:t>
            </a:r>
            <a:r>
              <a:rPr lang="en-US" altLang="ja-JP" dirty="0" smtClean="0"/>
              <a:t>2</a:t>
            </a:r>
            <a:r>
              <a:rPr lang="ja-JP" altLang="en-US" dirty="0" smtClean="0"/>
              <a:t>町の人口の１／３にあたる１５．８１５人になりました</a:t>
            </a:r>
          </a:p>
        </p:txBody>
      </p:sp>
    </p:spTree>
    <p:extLst>
      <p:ext uri="{BB962C8B-B14F-4D97-AF65-F5344CB8AC3E}">
        <p14:creationId xmlns:p14="http://schemas.microsoft.com/office/powerpoint/2010/main" val="109312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ln>
            <a:solidFill>
              <a:srgbClr val="000000"/>
            </a:solidFill>
          </a:ln>
        </p:spPr>
        <p:txBody>
          <a:bodyPr/>
          <a:lstStyle/>
          <a:p>
            <a:r>
              <a:rPr kumimoji="1" lang="ja-JP" altLang="en-US" dirty="0" smtClean="0"/>
              <a:t>・</a:t>
            </a:r>
            <a:r>
              <a:rPr kumimoji="1" lang="en-US" altLang="ja-JP" dirty="0" smtClean="0"/>
              <a:t>4</a:t>
            </a:r>
            <a:r>
              <a:rPr kumimoji="1" lang="ja-JP" altLang="en-US" dirty="0" smtClean="0"/>
              <a:t>月</a:t>
            </a:r>
            <a:r>
              <a:rPr kumimoji="1" lang="en-US" altLang="ja-JP" dirty="0" smtClean="0"/>
              <a:t>8</a:t>
            </a:r>
            <a:r>
              <a:rPr kumimoji="1" lang="ja-JP" altLang="en-US" dirty="0" smtClean="0"/>
              <a:t>日の写真です。金比</a:t>
            </a:r>
            <a:r>
              <a:rPr kumimoji="1" lang="ja-JP" altLang="en-US" dirty="0" smtClean="0"/>
              <a:t>羅火口から熱泥水が流出しましたが、当初は既設の流路工を流下したため被害は軽減されました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F226E25-C613-4440-948B-A2F6F3AE46E3}" type="slidenum">
              <a:rPr kumimoji="1" lang="ja-JP" altLang="en-US" smtClean="0"/>
              <a:t>4</a:t>
            </a:fld>
            <a:endParaRPr kumimoji="1" lang="ja-JP" altLang="en-US"/>
          </a:p>
        </p:txBody>
      </p:sp>
    </p:spTree>
    <p:extLst>
      <p:ext uri="{BB962C8B-B14F-4D97-AF65-F5344CB8AC3E}">
        <p14:creationId xmlns:p14="http://schemas.microsoft.com/office/powerpoint/2010/main" val="101282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39384" indent="-284378">
              <a:defRPr kumimoji="1" sz="2400" b="1">
                <a:solidFill>
                  <a:schemeClr val="tx1"/>
                </a:solidFill>
                <a:latin typeface="Times New Roman" panose="02020603050405020304" pitchFamily="18" charset="0"/>
                <a:ea typeface="ＭＳ Ｐゴシック" panose="020B0600070205080204" pitchFamily="50" charset="-128"/>
              </a:defRPr>
            </a:lvl2pPr>
            <a:lvl3pPr marL="1137514" indent="-227503">
              <a:defRPr kumimoji="1" sz="2400" b="1">
                <a:solidFill>
                  <a:schemeClr val="tx1"/>
                </a:solidFill>
                <a:latin typeface="Times New Roman" panose="02020603050405020304" pitchFamily="18" charset="0"/>
                <a:ea typeface="ＭＳ Ｐゴシック" panose="020B0600070205080204" pitchFamily="50" charset="-128"/>
              </a:defRPr>
            </a:lvl3pPr>
            <a:lvl4pPr marL="1592519" indent="-227503">
              <a:defRPr kumimoji="1" sz="2400" b="1">
                <a:solidFill>
                  <a:schemeClr val="tx1"/>
                </a:solidFill>
                <a:latin typeface="Times New Roman" panose="02020603050405020304" pitchFamily="18" charset="0"/>
                <a:ea typeface="ＭＳ Ｐゴシック" panose="020B0600070205080204" pitchFamily="50" charset="-128"/>
              </a:defRPr>
            </a:lvl4pPr>
            <a:lvl5pPr marL="2047524" indent="-227503">
              <a:defRPr kumimoji="1" sz="2400" b="1">
                <a:solidFill>
                  <a:schemeClr val="tx1"/>
                </a:solidFill>
                <a:latin typeface="Times New Roman" panose="02020603050405020304" pitchFamily="18" charset="0"/>
                <a:ea typeface="ＭＳ Ｐゴシック" panose="020B0600070205080204" pitchFamily="50" charset="-128"/>
              </a:defRPr>
            </a:lvl5pPr>
            <a:lvl6pPr marL="2502530"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57535"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12541"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67546"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042CDCE0-151F-45EA-A1E4-A7D840203F04}" type="slidenum">
              <a:rPr lang="en-US" altLang="ja-JP" sz="1200" b="0"/>
              <a:pPr/>
              <a:t>5</a:t>
            </a:fld>
            <a:endParaRPr lang="en-US" altLang="ja-JP" sz="1200" b="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smtClean="0"/>
              <a:t>・その後熱泥水の流出量は増え市街地に流出しました。</a:t>
            </a:r>
            <a:endParaRPr lang="en-US" altLang="ja-JP" dirty="0" smtClean="0"/>
          </a:p>
          <a:p>
            <a:pPr eaLnBrk="1" hangingPunct="1"/>
            <a:r>
              <a:rPr lang="ja-JP" altLang="en-US" dirty="0" smtClean="0"/>
              <a:t>・</a:t>
            </a:r>
            <a:r>
              <a:rPr lang="en-US" altLang="ja-JP" dirty="0" smtClean="0"/>
              <a:t>4</a:t>
            </a:r>
            <a:r>
              <a:rPr lang="ja-JP" altLang="en-US" dirty="0" smtClean="0"/>
              <a:t>月</a:t>
            </a:r>
            <a:r>
              <a:rPr lang="en-US" altLang="ja-JP" dirty="0" smtClean="0"/>
              <a:t>9</a:t>
            </a:r>
            <a:r>
              <a:rPr lang="ja-JP" altLang="en-US" dirty="0" smtClean="0"/>
              <a:t>日に国道橋木の実橋、町道橋こん</a:t>
            </a:r>
            <a:r>
              <a:rPr lang="ja-JP" altLang="en-US" dirty="0" err="1" smtClean="0"/>
              <a:t>ぴら</a:t>
            </a:r>
            <a:r>
              <a:rPr lang="ja-JP" altLang="en-US" dirty="0" smtClean="0"/>
              <a:t>橋が流出しました。</a:t>
            </a:r>
            <a:endParaRPr lang="en-US" altLang="ja-JP" dirty="0" smtClean="0"/>
          </a:p>
          <a:p>
            <a:pPr eaLnBrk="1" hangingPunct="1"/>
            <a:r>
              <a:rPr lang="ja-JP" altLang="en-US" dirty="0" smtClean="0"/>
              <a:t>　</a:t>
            </a:r>
            <a:endParaRPr lang="ja-JP" altLang="en-US" dirty="0" smtClean="0"/>
          </a:p>
        </p:txBody>
      </p:sp>
    </p:spTree>
    <p:extLst>
      <p:ext uri="{BB962C8B-B14F-4D97-AF65-F5344CB8AC3E}">
        <p14:creationId xmlns:p14="http://schemas.microsoft.com/office/powerpoint/2010/main" val="250250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ln>
            <a:solidFill>
              <a:srgbClr val="000000"/>
            </a:solidFill>
          </a:ln>
        </p:spPr>
        <p:txBody>
          <a:bodyPr/>
          <a:lstStyle/>
          <a:p>
            <a:r>
              <a:rPr kumimoji="1" lang="ja-JP" altLang="en-US" dirty="0" smtClean="0"/>
              <a:t>・この</a:t>
            </a:r>
            <a:r>
              <a:rPr kumimoji="1" lang="ja-JP" altLang="en-US" dirty="0" smtClean="0"/>
              <a:t>ような被害の総額は訴額は２３２億円に及びました</a:t>
            </a:r>
            <a:endParaRPr kumimoji="1" lang="en-US" altLang="ja-JP" dirty="0" smtClean="0"/>
          </a:p>
          <a:p>
            <a:r>
              <a:rPr kumimoji="1" lang="ja-JP" altLang="en-US" dirty="0" smtClean="0"/>
              <a:t>・公共</a:t>
            </a:r>
            <a:r>
              <a:rPr kumimoji="1" lang="ja-JP" altLang="en-US" dirty="0" smtClean="0"/>
              <a:t>土木施設の被害としては</a:t>
            </a:r>
            <a:endParaRPr kumimoji="1" lang="en-US" altLang="ja-JP" dirty="0" smtClean="0"/>
          </a:p>
          <a:p>
            <a:r>
              <a:rPr kumimoji="1" lang="ja-JP" altLang="en-US" dirty="0" smtClean="0"/>
              <a:t>　・道路上の降灰被害</a:t>
            </a:r>
            <a:endParaRPr kumimoji="1" lang="en-US" altLang="ja-JP" dirty="0" smtClean="0"/>
          </a:p>
          <a:p>
            <a:r>
              <a:rPr kumimoji="1" lang="ja-JP" altLang="en-US" dirty="0" smtClean="0"/>
              <a:t>　・火山性地震、地殻変動による施設の被害、特徴的なのは国道２３０号が道路上に噴火口が出現したことです</a:t>
            </a:r>
            <a:endParaRPr kumimoji="1" lang="en-US" altLang="ja-JP" dirty="0" smtClean="0"/>
          </a:p>
          <a:p>
            <a:r>
              <a:rPr kumimoji="1" lang="ja-JP" altLang="en-US" dirty="0" smtClean="0"/>
              <a:t>　・降灰と熱泥水による砂防流路工の埋塞被害があります。</a:t>
            </a:r>
            <a:endParaRPr kumimoji="1" lang="en-US" altLang="ja-JP" dirty="0" smtClean="0"/>
          </a:p>
          <a:p>
            <a:r>
              <a:rPr kumimoji="1" lang="ja-JP" altLang="en-US" dirty="0" smtClean="0"/>
              <a:t>・その</a:t>
            </a:r>
            <a:r>
              <a:rPr kumimoji="1" lang="ja-JP" altLang="en-US" dirty="0" smtClean="0"/>
              <a:t>ほかに降灰による泥流被害を防ぐため緊急対策が</a:t>
            </a:r>
            <a:r>
              <a:rPr kumimoji="1" lang="ja-JP" altLang="en-US" dirty="0" smtClean="0"/>
              <a:t>行われました</a:t>
            </a:r>
            <a:endParaRPr kumimoji="1" lang="en-US" altLang="ja-JP" dirty="0" smtClean="0"/>
          </a:p>
          <a:p>
            <a:endParaRPr kumimoji="1" lang="en-US" altLang="ja-JP" dirty="0" smtClean="0"/>
          </a:p>
          <a:p>
            <a:r>
              <a:rPr kumimoji="1" lang="ja-JP" altLang="en-US" dirty="0" smtClean="0"/>
              <a:t>〇本論に戻ります。</a:t>
            </a:r>
            <a:endParaRPr kumimoji="1" lang="en-US" altLang="ja-JP" dirty="0" smtClean="0"/>
          </a:p>
          <a:p>
            <a:r>
              <a:rPr kumimoji="1" lang="ja-JP" altLang="en-US" dirty="0" smtClean="0"/>
              <a:t>〇所属の役割ですが</a:t>
            </a:r>
            <a:endParaRPr kumimoji="1" lang="en-US" altLang="ja-JP" dirty="0" smtClean="0"/>
          </a:p>
          <a:p>
            <a:r>
              <a:rPr kumimoji="1" lang="ja-JP" altLang="en-US" dirty="0" smtClean="0"/>
              <a:t>・室蘭土</a:t>
            </a:r>
            <a:r>
              <a:rPr kumimoji="1" lang="ja-JP" altLang="en-US" dirty="0" smtClean="0"/>
              <a:t>現は有珠山の砂防担当機関としてこの土砂災害対策に当たりました</a:t>
            </a:r>
            <a:endParaRPr kumimoji="1" lang="en-US" altLang="ja-JP" dirty="0" smtClean="0"/>
          </a:p>
          <a:p>
            <a:r>
              <a:rPr kumimoji="1" lang="ja-JP" altLang="en-US" dirty="0" smtClean="0"/>
              <a:t>・具体的</a:t>
            </a:r>
            <a:r>
              <a:rPr kumimoji="1" lang="ja-JP" altLang="en-US" dirty="0" smtClean="0"/>
              <a:t>には各種調査と初動対応としての無人化施工を行いました。私は発注までを担当しました。発注後は後程中山さんが話をします。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F226E25-C613-4440-948B-A2F6F3AE46E3}" type="slidenum">
              <a:rPr kumimoji="1" lang="ja-JP" altLang="en-US" smtClean="0"/>
              <a:t>6</a:t>
            </a:fld>
            <a:endParaRPr kumimoji="1" lang="ja-JP" altLang="en-US"/>
          </a:p>
        </p:txBody>
      </p:sp>
    </p:spTree>
    <p:extLst>
      <p:ext uri="{BB962C8B-B14F-4D97-AF65-F5344CB8AC3E}">
        <p14:creationId xmlns:p14="http://schemas.microsoft.com/office/powerpoint/2010/main" val="349781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4" y="4895850"/>
            <a:ext cx="5953125" cy="4857749"/>
          </a:xfrm>
          <a:ln>
            <a:solidFill>
              <a:srgbClr val="000000"/>
            </a:solidFill>
          </a:ln>
        </p:spPr>
        <p:txBody>
          <a:bodyPr/>
          <a:lstStyle/>
          <a:p>
            <a:r>
              <a:rPr kumimoji="1" lang="ja-JP" altLang="en-US" sz="1000" dirty="0" smtClean="0"/>
              <a:t>〇実施上良かったこと</a:t>
            </a:r>
            <a:r>
              <a:rPr kumimoji="1" lang="ja-JP" altLang="en-US" sz="1000" dirty="0" smtClean="0"/>
              <a:t>としては、</a:t>
            </a:r>
            <a:endParaRPr kumimoji="1" lang="en-US" altLang="ja-JP" sz="1000" dirty="0" smtClean="0"/>
          </a:p>
          <a:p>
            <a:r>
              <a:rPr kumimoji="1" lang="ja-JP" altLang="en-US" sz="1000" dirty="0" smtClean="0"/>
              <a:t>・まず</a:t>
            </a:r>
            <a:r>
              <a:rPr kumimoji="1" lang="ja-JP" altLang="en-US" sz="1000" dirty="0" smtClean="0"/>
              <a:t>情報管理ですが</a:t>
            </a:r>
            <a:r>
              <a:rPr kumimoji="1" lang="ja-JP" altLang="en-US" sz="1000" dirty="0" smtClean="0"/>
              <a:t>、</a:t>
            </a:r>
            <a:endParaRPr kumimoji="1" lang="en-US" altLang="ja-JP" sz="1000" dirty="0" smtClean="0"/>
          </a:p>
          <a:p>
            <a:r>
              <a:rPr kumimoji="1" lang="ja-JP" altLang="en-US" sz="1000" dirty="0" smtClean="0"/>
              <a:t>　写真</a:t>
            </a:r>
            <a:r>
              <a:rPr kumimoji="1" lang="ja-JP" altLang="en-US" sz="1000" dirty="0" smtClean="0"/>
              <a:t>は国の対策本部の記者会見の様子です</a:t>
            </a:r>
            <a:r>
              <a:rPr kumimoji="1" lang="ja-JP" altLang="en-US" sz="1000" dirty="0" smtClean="0"/>
              <a:t>。この</a:t>
            </a:r>
            <a:r>
              <a:rPr kumimoji="1" lang="ja-JP" altLang="en-US" sz="1000" dirty="0" smtClean="0"/>
              <a:t>ように対策本部が現地に置かれ。国の高官が現地に駐在し、現場で意思決定がなされたことです。</a:t>
            </a:r>
            <a:endParaRPr kumimoji="1" lang="en-US" altLang="ja-JP" sz="1000" dirty="0" smtClean="0"/>
          </a:p>
          <a:p>
            <a:r>
              <a:rPr kumimoji="1" lang="ja-JP" altLang="en-US" sz="1000" dirty="0" smtClean="0"/>
              <a:t>　ここでは毎日記者会見が行われ、マスコミに積極的な情報提供が行われました。</a:t>
            </a:r>
            <a:endParaRPr kumimoji="1" lang="en-US" altLang="ja-JP" sz="1000" dirty="0" smtClean="0"/>
          </a:p>
          <a:p>
            <a:r>
              <a:rPr kumimoji="1" lang="ja-JP" altLang="en-US" sz="1000" dirty="0" smtClean="0"/>
              <a:t>・道</a:t>
            </a:r>
            <a:r>
              <a:rPr kumimoji="1" lang="ja-JP" altLang="en-US" sz="1000" dirty="0" smtClean="0"/>
              <a:t>の内部的には「有珠山日記」と称し、私が毎日現地の動きをそのころ初期の電子メールで本庁に連絡し、情報の共有化を図りました</a:t>
            </a:r>
            <a:endParaRPr kumimoji="1" lang="en-US" altLang="ja-JP" sz="1000" dirty="0" smtClean="0"/>
          </a:p>
          <a:p>
            <a:r>
              <a:rPr kumimoji="1" lang="ja-JP" altLang="en-US" sz="1000" dirty="0" smtClean="0"/>
              <a:t>　</a:t>
            </a:r>
            <a:endParaRPr kumimoji="1" lang="en-US" altLang="ja-JP" sz="1000" dirty="0" smtClean="0"/>
          </a:p>
          <a:p>
            <a:r>
              <a:rPr kumimoji="1" lang="ja-JP" altLang="en-US" sz="1000" dirty="0" smtClean="0"/>
              <a:t>次に工事実施では</a:t>
            </a:r>
            <a:endParaRPr kumimoji="1" lang="en-US" altLang="ja-JP" sz="1000" dirty="0" smtClean="0"/>
          </a:p>
          <a:p>
            <a:r>
              <a:rPr kumimoji="1" lang="ja-JP" altLang="en-US" sz="1000" dirty="0" smtClean="0"/>
              <a:t>・無人化</a:t>
            </a:r>
            <a:r>
              <a:rPr kumimoji="1" lang="ja-JP" altLang="en-US" sz="1000" dirty="0" smtClean="0"/>
              <a:t>施工に伴う技術指導、各種許認可が国の力を借りて、スムーズにできたことが挙げられます</a:t>
            </a:r>
            <a:endParaRPr kumimoji="1" lang="en-US" altLang="ja-JP" sz="1000" dirty="0" smtClean="0"/>
          </a:p>
          <a:p>
            <a:r>
              <a:rPr kumimoji="1" lang="ja-JP" altLang="en-US" sz="1000" dirty="0" smtClean="0"/>
              <a:t>・また</a:t>
            </a:r>
            <a:r>
              <a:rPr kumimoji="1" lang="ja-JP" altLang="en-US" sz="1000" dirty="0" smtClean="0"/>
              <a:t>過去の十勝岳噴火の経験者中山さんが現場にいたことは大変助かりました。加えて建設技術センターから砂防の専門家の支援が受けられたことも</a:t>
            </a:r>
            <a:r>
              <a:rPr kumimoji="1" lang="ja-JP" altLang="en-US" sz="1000" dirty="0" smtClean="0"/>
              <a:t>大　　変助かりました　</a:t>
            </a:r>
            <a:endParaRPr kumimoji="1" lang="en-US" altLang="ja-JP" sz="1000" dirty="0" smtClean="0"/>
          </a:p>
          <a:p>
            <a:r>
              <a:rPr kumimoji="1" lang="ja-JP" altLang="en-US" sz="1000" dirty="0" smtClean="0"/>
              <a:t>・ほか</a:t>
            </a:r>
            <a:r>
              <a:rPr kumimoji="1" lang="ja-JP" altLang="en-US" sz="1000" dirty="0" smtClean="0"/>
              <a:t>にもいろいろな方々の支援で乗り切れました</a:t>
            </a:r>
            <a:endParaRPr kumimoji="1" lang="en-US" altLang="ja-JP" sz="1000" dirty="0" smtClean="0"/>
          </a:p>
          <a:p>
            <a:endParaRPr kumimoji="1" lang="en-US" altLang="ja-JP" sz="1000" dirty="0" smtClean="0"/>
          </a:p>
          <a:p>
            <a:r>
              <a:rPr kumimoji="1" lang="ja-JP" altLang="en-US" sz="1100" baseline="0" dirty="0" smtClean="0"/>
              <a:t>〇</a:t>
            </a:r>
            <a:r>
              <a:rPr kumimoji="1" lang="ja-JP" altLang="en-US" sz="1000" dirty="0" smtClean="0"/>
              <a:t>困った</a:t>
            </a:r>
            <a:r>
              <a:rPr kumimoji="1" lang="ja-JP" altLang="en-US" sz="1000" dirty="0" smtClean="0"/>
              <a:t>こととしては</a:t>
            </a:r>
            <a:endParaRPr kumimoji="1" lang="en-US" altLang="ja-JP" sz="1000" dirty="0" smtClean="0"/>
          </a:p>
          <a:p>
            <a:r>
              <a:rPr kumimoji="1" lang="ja-JP" altLang="en-US" sz="1000" dirty="0" smtClean="0"/>
              <a:t>・後</a:t>
            </a:r>
            <a:r>
              <a:rPr kumimoji="1" lang="ja-JP" altLang="en-US" sz="1000" dirty="0" smtClean="0"/>
              <a:t>で中山さんが説明しますが、広範囲に避難指示が出され、出張所が避難区域になり全く機能できず、土現本所で対応したことです。</a:t>
            </a:r>
            <a:endParaRPr kumimoji="1" lang="en-US" altLang="ja-JP" sz="1000" dirty="0" smtClean="0"/>
          </a:p>
          <a:p>
            <a:r>
              <a:rPr kumimoji="1" lang="ja-JP" altLang="en-US" sz="1000" dirty="0" smtClean="0"/>
              <a:t>・次</a:t>
            </a:r>
            <a:r>
              <a:rPr kumimoji="1" lang="ja-JP" altLang="en-US" sz="1000" dirty="0" smtClean="0"/>
              <a:t>は砂防の知識を持つ技術者が不足したことです。当初は災害復旧応援とは異なり高度な業務が多く、安易に応援を求められませんでした。応援は人数ではなく資質も大切です。</a:t>
            </a:r>
            <a:endParaRPr kumimoji="1" lang="en-US" altLang="ja-JP" sz="1000" dirty="0" smtClean="0"/>
          </a:p>
          <a:p>
            <a:r>
              <a:rPr kumimoji="1" lang="ja-JP" altLang="en-US" sz="1000" dirty="0" smtClean="0"/>
              <a:t>　その後の本復旧に当たり、出張所に国から若手の砂防技術者の派遣がありました。これはその後の国との関係づくりに有益でした。</a:t>
            </a:r>
            <a:endParaRPr kumimoji="1" lang="en-US" altLang="ja-JP" sz="1000" dirty="0" smtClean="0"/>
          </a:p>
          <a:p>
            <a:r>
              <a:rPr kumimoji="1" lang="ja-JP" altLang="en-US" sz="1000" dirty="0" smtClean="0"/>
              <a:t>・加えて、言いにくい</a:t>
            </a:r>
            <a:r>
              <a:rPr kumimoji="1" lang="ja-JP" altLang="en-US" sz="1000" dirty="0" smtClean="0"/>
              <a:t>ことですが</a:t>
            </a:r>
            <a:endParaRPr kumimoji="1" lang="en-US" altLang="ja-JP" sz="1000" dirty="0" smtClean="0"/>
          </a:p>
          <a:p>
            <a:r>
              <a:rPr kumimoji="1" lang="ja-JP" altLang="en-US" sz="1000" dirty="0" smtClean="0"/>
              <a:t>・道庁</a:t>
            </a:r>
            <a:r>
              <a:rPr kumimoji="1" lang="ja-JP" altLang="en-US" sz="1000" dirty="0" smtClean="0"/>
              <a:t>の本庁と現場の意思の疎通が必ずしもうまくいかなかったことも問題でした。これは、緊迫感に差があったこと、砂防事業の理解が必ずしも十分でなかったことが原因ではと思います。</a:t>
            </a:r>
            <a:endParaRPr kumimoji="1" lang="en-US" altLang="ja-JP" sz="1000" dirty="0" smtClean="0"/>
          </a:p>
          <a:p>
            <a:r>
              <a:rPr kumimoji="1" lang="ja-JP" altLang="en-US" sz="1000" dirty="0" smtClean="0"/>
              <a:t>　これについては後で山廣さんが話します。</a:t>
            </a:r>
            <a:endParaRPr kumimoji="1" lang="en-US" altLang="ja-JP" sz="1000" dirty="0" smtClean="0"/>
          </a:p>
          <a:p>
            <a:endParaRPr kumimoji="1" lang="en-US" altLang="ja-JP" sz="10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F226E25-C613-4440-948B-A2F6F3AE46E3}" type="slidenum">
              <a:rPr kumimoji="1" lang="ja-JP" altLang="en-US" smtClean="0"/>
              <a:t>7</a:t>
            </a:fld>
            <a:endParaRPr kumimoji="1" lang="ja-JP" altLang="en-US"/>
          </a:p>
        </p:txBody>
      </p:sp>
    </p:spTree>
    <p:extLst>
      <p:ext uri="{BB962C8B-B14F-4D97-AF65-F5344CB8AC3E}">
        <p14:creationId xmlns:p14="http://schemas.microsoft.com/office/powerpoint/2010/main" val="346756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39384" indent="-284378">
              <a:defRPr kumimoji="1" sz="2400" b="1">
                <a:solidFill>
                  <a:schemeClr val="tx1"/>
                </a:solidFill>
                <a:latin typeface="Times New Roman" panose="02020603050405020304" pitchFamily="18" charset="0"/>
                <a:ea typeface="ＭＳ Ｐゴシック" panose="020B0600070205080204" pitchFamily="50" charset="-128"/>
              </a:defRPr>
            </a:lvl2pPr>
            <a:lvl3pPr marL="1137514" indent="-227503">
              <a:defRPr kumimoji="1" sz="2400" b="1">
                <a:solidFill>
                  <a:schemeClr val="tx1"/>
                </a:solidFill>
                <a:latin typeface="Times New Roman" panose="02020603050405020304" pitchFamily="18" charset="0"/>
                <a:ea typeface="ＭＳ Ｐゴシック" panose="020B0600070205080204" pitchFamily="50" charset="-128"/>
              </a:defRPr>
            </a:lvl3pPr>
            <a:lvl4pPr marL="1592519" indent="-227503">
              <a:defRPr kumimoji="1" sz="2400" b="1">
                <a:solidFill>
                  <a:schemeClr val="tx1"/>
                </a:solidFill>
                <a:latin typeface="Times New Roman" panose="02020603050405020304" pitchFamily="18" charset="0"/>
                <a:ea typeface="ＭＳ Ｐゴシック" panose="020B0600070205080204" pitchFamily="50" charset="-128"/>
              </a:defRPr>
            </a:lvl4pPr>
            <a:lvl5pPr marL="2047524" indent="-227503">
              <a:defRPr kumimoji="1" sz="2400" b="1">
                <a:solidFill>
                  <a:schemeClr val="tx1"/>
                </a:solidFill>
                <a:latin typeface="Times New Roman" panose="02020603050405020304" pitchFamily="18" charset="0"/>
                <a:ea typeface="ＭＳ Ｐゴシック" panose="020B0600070205080204" pitchFamily="50" charset="-128"/>
              </a:defRPr>
            </a:lvl5pPr>
            <a:lvl6pPr marL="2502530"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57535"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12541"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67546" indent="-227503"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fld id="{BA3AA833-8B2D-4E8A-B50C-8F2530B3A1BD}" type="slidenum">
              <a:rPr lang="en-US" altLang="ja-JP" sz="1200" b="0"/>
              <a:pPr/>
              <a:t>8</a:t>
            </a:fld>
            <a:endParaRPr lang="en-US" altLang="ja-JP" sz="1200" b="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smtClean="0"/>
              <a:t>〇ここで現地の状況説明を追加で少しします</a:t>
            </a:r>
            <a:endParaRPr lang="en-US" altLang="ja-JP" dirty="0" smtClean="0"/>
          </a:p>
          <a:p>
            <a:pPr eaLnBrk="1" hangingPunct="1"/>
            <a:r>
              <a:rPr lang="ja-JP" altLang="en-US" dirty="0" smtClean="0"/>
              <a:t>・これ</a:t>
            </a:r>
            <a:r>
              <a:rPr lang="ja-JP" altLang="en-US" dirty="0" smtClean="0"/>
              <a:t>は無人化施工前の</a:t>
            </a:r>
            <a:r>
              <a:rPr lang="en-US" altLang="ja-JP" dirty="0" smtClean="0"/>
              <a:t>5</a:t>
            </a:r>
            <a:r>
              <a:rPr lang="ja-JP" altLang="en-US" dirty="0" smtClean="0"/>
              <a:t>月</a:t>
            </a:r>
            <a:r>
              <a:rPr lang="en-US" altLang="ja-JP" dirty="0" smtClean="0"/>
              <a:t>31</a:t>
            </a:r>
            <a:r>
              <a:rPr lang="ja-JP" altLang="en-US" dirty="0" smtClean="0"/>
              <a:t>日に</a:t>
            </a:r>
            <a:r>
              <a:rPr lang="en-US" altLang="ja-JP" dirty="0" smtClean="0"/>
              <a:t>30</a:t>
            </a:r>
            <a:r>
              <a:rPr lang="ja-JP" altLang="en-US" dirty="0" smtClean="0"/>
              <a:t>分間、噴石が飛ぶ現場に私、国、施工業者が施工のために調査に入った写真です。私が撮りました。まだ施工前に人の目による工事実施のための調査が必要でした</a:t>
            </a:r>
          </a:p>
        </p:txBody>
      </p:sp>
    </p:spTree>
    <p:extLst>
      <p:ext uri="{BB962C8B-B14F-4D97-AF65-F5344CB8AC3E}">
        <p14:creationId xmlns:p14="http://schemas.microsoft.com/office/powerpoint/2010/main" val="238916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ln>
            <a:solidFill>
              <a:srgbClr val="000000"/>
            </a:solidFill>
          </a:ln>
        </p:spPr>
        <p:txBody>
          <a:bodyPr/>
          <a:lstStyle/>
          <a:p>
            <a:r>
              <a:rPr kumimoji="1" lang="ja-JP" altLang="en-US" dirty="0" smtClean="0"/>
              <a:t>・無人化</a:t>
            </a:r>
            <a:r>
              <a:rPr kumimoji="1" lang="ja-JP" altLang="en-US" dirty="0" smtClean="0"/>
              <a:t>工事が始まったのちの１ＫＭ離れた場所から操作した橋の撤去の写真です。施工技術面ではまだ未成熟で試行錯誤をしながらの施工でした。細かな問題も</a:t>
            </a:r>
            <a:r>
              <a:rPr kumimoji="1" lang="ja-JP" altLang="en-US" smtClean="0"/>
              <a:t>ありました</a:t>
            </a:r>
            <a:r>
              <a:rPr kumimoji="1" lang="ja-JP" altLang="en-US" smtClean="0"/>
              <a:t>が、それ</a:t>
            </a:r>
            <a:r>
              <a:rPr kumimoji="1" lang="ja-JP" altLang="en-US" dirty="0" smtClean="0"/>
              <a:t>は後程中山さんが話ます</a:t>
            </a:r>
            <a:endParaRPr kumimoji="1" lang="en-US" altLang="ja-JP" dirty="0" smtClean="0"/>
          </a:p>
          <a:p>
            <a:r>
              <a:rPr kumimoji="1" lang="ja-JP" altLang="en-US" dirty="0" smtClean="0"/>
              <a:t>〇今だから</a:t>
            </a:r>
            <a:r>
              <a:rPr kumimoji="1" lang="ja-JP" altLang="en-US" dirty="0" smtClean="0"/>
              <a:t>言える反省点</a:t>
            </a:r>
            <a:r>
              <a:rPr kumimoji="1" lang="ja-JP" altLang="en-US" dirty="0" smtClean="0"/>
              <a:t>ですが</a:t>
            </a:r>
            <a:endParaRPr kumimoji="1" lang="en-US" altLang="ja-JP" dirty="0" smtClean="0"/>
          </a:p>
          <a:p>
            <a:r>
              <a:rPr kumimoji="1" lang="ja-JP" altLang="en-US" dirty="0" smtClean="0"/>
              <a:t>・本庁</a:t>
            </a:r>
            <a:r>
              <a:rPr kumimoji="1" lang="ja-JP" altLang="en-US" dirty="0" smtClean="0"/>
              <a:t>協議を十分せず、現場の判断で国と直接協議を行い、本庁の事後承諾を受けたことも</a:t>
            </a:r>
            <a:r>
              <a:rPr kumimoji="1" lang="ja-JP" altLang="en-US" dirty="0" smtClean="0"/>
              <a:t>多々あったことです。</a:t>
            </a:r>
            <a:endParaRPr kumimoji="1" lang="en-US" altLang="ja-JP" dirty="0" smtClean="0"/>
          </a:p>
          <a:p>
            <a:r>
              <a:rPr kumimoji="1" lang="ja-JP" altLang="en-US" dirty="0" smtClean="0"/>
              <a:t>〇その他として</a:t>
            </a:r>
            <a:endParaRPr kumimoji="1" lang="en-US" altLang="ja-JP" dirty="0" smtClean="0"/>
          </a:p>
          <a:p>
            <a:r>
              <a:rPr kumimoji="1" lang="ja-JP" altLang="en-US" dirty="0" smtClean="0"/>
              <a:t>・現場</a:t>
            </a:r>
            <a:r>
              <a:rPr kumimoji="1" lang="ja-JP" altLang="en-US" dirty="0" smtClean="0"/>
              <a:t>で物を決められることは緊急時には非常に有効でした。ただし道のほうにも国と議論ができる知識が要求されます</a:t>
            </a:r>
            <a:endParaRPr kumimoji="1" lang="en-US" altLang="ja-JP" dirty="0" smtClean="0"/>
          </a:p>
          <a:p>
            <a:r>
              <a:rPr kumimoji="1" lang="ja-JP" altLang="en-US" dirty="0" smtClean="0"/>
              <a:t>・有珠山</a:t>
            </a:r>
            <a:r>
              <a:rPr kumimoji="1" lang="ja-JP" altLang="en-US" dirty="0" smtClean="0"/>
              <a:t>では以前の７７噴火の際にも道職員の精鋭部隊が現場に集まり、乗り切った経験があります。　</a:t>
            </a:r>
            <a:endParaRPr kumimoji="1" lang="ja-JP" altLang="en-US" dirty="0"/>
          </a:p>
        </p:txBody>
      </p:sp>
      <p:sp>
        <p:nvSpPr>
          <p:cNvPr id="4" name="スライド番号プレースホルダー 3"/>
          <p:cNvSpPr>
            <a:spLocks noGrp="1"/>
          </p:cNvSpPr>
          <p:nvPr>
            <p:ph type="sldNum" sz="quarter" idx="10"/>
          </p:nvPr>
        </p:nvSpPr>
        <p:spPr/>
        <p:txBody>
          <a:bodyPr/>
          <a:lstStyle/>
          <a:p>
            <a:fld id="{6F226E25-C613-4440-948B-A2F6F3AE46E3}" type="slidenum">
              <a:rPr kumimoji="1" lang="ja-JP" altLang="en-US" smtClean="0"/>
              <a:t>9</a:t>
            </a:fld>
            <a:endParaRPr kumimoji="1" lang="ja-JP" altLang="en-US"/>
          </a:p>
        </p:txBody>
      </p:sp>
    </p:spTree>
    <p:extLst>
      <p:ext uri="{BB962C8B-B14F-4D97-AF65-F5344CB8AC3E}">
        <p14:creationId xmlns:p14="http://schemas.microsoft.com/office/powerpoint/2010/main" val="313689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33790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98750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4600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AFF0A2C-6465-423E-9B92-3CBF173CA4D0}" type="datetimeFigureOut">
              <a:rPr kumimoji="1" lang="ja-JP" altLang="en-US" smtClean="0"/>
              <a:t>2019/11/12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D3BB79-B74C-48DD-B1DB-24201FD1C15A}" type="slidenum">
              <a:rPr kumimoji="1" lang="ja-JP" altLang="en-US" smtClean="0"/>
              <a:t>‹#›</a:t>
            </a:fld>
            <a:endParaRPr kumimoji="1" lang="ja-JP" altLang="en-US"/>
          </a:p>
        </p:txBody>
      </p:sp>
    </p:spTree>
    <p:extLst>
      <p:ext uri="{BB962C8B-B14F-4D97-AF65-F5344CB8AC3E}">
        <p14:creationId xmlns:p14="http://schemas.microsoft.com/office/powerpoint/2010/main" val="125924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81513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34321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122737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37986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2034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98976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419768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B8E556-3B9B-4FB3-9D01-8BDA344B8EBF}" type="datetimeFigureOut">
              <a:rPr kumimoji="1" lang="ja-JP" altLang="en-US" smtClean="0"/>
              <a:t>2019/11/12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208113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8E556-3B9B-4FB3-9D01-8BDA344B8EBF}" type="datetimeFigureOut">
              <a:rPr kumimoji="1" lang="ja-JP" altLang="en-US" smtClean="0"/>
              <a:t>2019/11/12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7D116-F1AA-4F1A-AD34-79A5DB959129}" type="slidenum">
              <a:rPr kumimoji="1" lang="ja-JP" altLang="en-US" smtClean="0"/>
              <a:t>‹#›</a:t>
            </a:fld>
            <a:endParaRPr kumimoji="1" lang="ja-JP" altLang="en-US"/>
          </a:p>
        </p:txBody>
      </p:sp>
    </p:spTree>
    <p:extLst>
      <p:ext uri="{BB962C8B-B14F-4D97-AF65-F5344CB8AC3E}">
        <p14:creationId xmlns:p14="http://schemas.microsoft.com/office/powerpoint/2010/main" val="3560822343"/>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kumimoji="1" lang="ja-JP" altLang="en-US" dirty="0" smtClean="0"/>
              <a:t>火山噴火時の土砂災害防止のための初動対応について</a:t>
            </a:r>
            <a:endParaRPr kumimoji="1" lang="ja-JP" altLang="en-US" dirty="0"/>
          </a:p>
        </p:txBody>
      </p:sp>
      <p:sp>
        <p:nvSpPr>
          <p:cNvPr id="5" name="サブタイトル 4"/>
          <p:cNvSpPr>
            <a:spLocks noGrp="1"/>
          </p:cNvSpPr>
          <p:nvPr>
            <p:ph type="subTitle" idx="1"/>
          </p:nvPr>
        </p:nvSpPr>
        <p:spPr>
          <a:xfrm>
            <a:off x="817418" y="3657600"/>
            <a:ext cx="9850582" cy="1600200"/>
          </a:xfrm>
        </p:spPr>
        <p:txBody>
          <a:bodyPr>
            <a:normAutofit fontScale="92500" lnSpcReduction="10000"/>
          </a:bodyPr>
          <a:lstStyle/>
          <a:p>
            <a:endParaRPr kumimoji="1" lang="en-US" altLang="ja-JP" sz="3600" dirty="0" smtClean="0"/>
          </a:p>
          <a:p>
            <a:r>
              <a:rPr kumimoji="1" lang="ja-JP" altLang="en-US" sz="3600" dirty="0" smtClean="0"/>
              <a:t>北海道砂防ボランティア協会　会長（三和工業㈱）</a:t>
            </a:r>
            <a:endParaRPr kumimoji="1" lang="en-US" altLang="ja-JP" sz="3600" dirty="0" smtClean="0"/>
          </a:p>
          <a:p>
            <a:r>
              <a:rPr kumimoji="1" lang="ja-JP" altLang="en-US" sz="3600" dirty="0" smtClean="0"/>
              <a:t>　　　　　　　　　　西尾正己</a:t>
            </a:r>
            <a:endParaRPr kumimoji="1" lang="ja-JP" altLang="en-US" sz="3600" dirty="0"/>
          </a:p>
        </p:txBody>
      </p:sp>
    </p:spTree>
    <p:extLst>
      <p:ext uri="{BB962C8B-B14F-4D97-AF65-F5344CB8AC3E}">
        <p14:creationId xmlns:p14="http://schemas.microsoft.com/office/powerpoint/2010/main" val="271423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027"/>
          <p:cNvSpPr txBox="1">
            <a:spLocks noChangeArrowheads="1"/>
          </p:cNvSpPr>
          <p:nvPr/>
        </p:nvSpPr>
        <p:spPr bwMode="auto">
          <a:xfrm>
            <a:off x="1191491" y="1"/>
            <a:ext cx="7266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800" dirty="0" smtClean="0"/>
              <a:t>２３年ぶりの有珠山の噴火（ＪＲ洞爺駅前から）</a:t>
            </a:r>
            <a:r>
              <a:rPr lang="ja-JP" altLang="en-US" sz="2800" dirty="0"/>
              <a:t>　</a:t>
            </a:r>
          </a:p>
        </p:txBody>
      </p:sp>
      <p:sp>
        <p:nvSpPr>
          <p:cNvPr id="9220" name="Text Box 1028"/>
          <p:cNvSpPr txBox="1">
            <a:spLocks noChangeArrowheads="1"/>
          </p:cNvSpPr>
          <p:nvPr/>
        </p:nvSpPr>
        <p:spPr bwMode="auto">
          <a:xfrm>
            <a:off x="7581364" y="2811463"/>
            <a:ext cx="10668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西山火口</a:t>
            </a:r>
          </a:p>
        </p:txBody>
      </p:sp>
      <p:sp>
        <p:nvSpPr>
          <p:cNvPr id="9221" name="Text Box 1029"/>
          <p:cNvSpPr txBox="1">
            <a:spLocks noChangeArrowheads="1"/>
          </p:cNvSpPr>
          <p:nvPr/>
        </p:nvSpPr>
        <p:spPr bwMode="auto">
          <a:xfrm>
            <a:off x="3581400" y="2895600"/>
            <a:ext cx="12192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金比羅火口</a:t>
            </a:r>
          </a:p>
        </p:txBody>
      </p:sp>
      <p:sp>
        <p:nvSpPr>
          <p:cNvPr id="9222" name="Text Box 1030"/>
          <p:cNvSpPr txBox="1">
            <a:spLocks noChangeArrowheads="1"/>
          </p:cNvSpPr>
          <p:nvPr/>
        </p:nvSpPr>
        <p:spPr bwMode="auto">
          <a:xfrm>
            <a:off x="1491343" y="3148013"/>
            <a:ext cx="794657"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洞爺湖</a:t>
            </a:r>
          </a:p>
        </p:txBody>
      </p:sp>
      <p:sp>
        <p:nvSpPr>
          <p:cNvPr id="9223" name="Text Box 1032"/>
          <p:cNvSpPr txBox="1">
            <a:spLocks noChangeArrowheads="1"/>
          </p:cNvSpPr>
          <p:nvPr/>
        </p:nvSpPr>
        <p:spPr bwMode="auto">
          <a:xfrm>
            <a:off x="2286001" y="3497263"/>
            <a:ext cx="837027" cy="30777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400" dirty="0">
                <a:solidFill>
                  <a:schemeClr val="bg1"/>
                </a:solidFill>
              </a:rPr>
              <a:t>温泉街</a:t>
            </a:r>
          </a:p>
        </p:txBody>
      </p:sp>
      <p:sp>
        <p:nvSpPr>
          <p:cNvPr id="2" name="タイトル 1"/>
          <p:cNvSpPr>
            <a:spLocks noGrp="1"/>
          </p:cNvSpPr>
          <p:nvPr>
            <p:ph type="title"/>
          </p:nvPr>
        </p:nvSpPr>
        <p:spPr>
          <a:xfrm>
            <a:off x="640073" y="5727569"/>
            <a:ext cx="10679092" cy="937357"/>
          </a:xfrm>
        </p:spPr>
        <p:txBody>
          <a:bodyPr>
            <a:noAutofit/>
          </a:bodyPr>
          <a:lstStyle/>
          <a:p>
            <a:pPr>
              <a:spcBef>
                <a:spcPct val="50000"/>
              </a:spcBef>
              <a:defRPr/>
            </a:pPr>
            <a:r>
              <a:rPr lang="ja-JP" altLang="en-US" sz="2800" dirty="0" smtClean="0">
                <a:effectLst>
                  <a:outerShdw blurRad="38100" dist="38100" dir="2700000" algn="tl">
                    <a:srgbClr val="000000"/>
                  </a:outerShdw>
                </a:effectLst>
              </a:rPr>
              <a:t>平成１２年３月３１日１３時０７分　有珠山が噴火しました</a:t>
            </a:r>
            <a:r>
              <a:rPr lang="en-US" altLang="ja-JP" sz="2800" dirty="0" smtClean="0">
                <a:effectLst>
                  <a:outerShdw blurRad="38100" dist="38100" dir="2700000" algn="tl">
                    <a:srgbClr val="000000"/>
                  </a:outerShdw>
                </a:effectLst>
              </a:rPr>
              <a:t/>
            </a:r>
            <a:br>
              <a:rPr lang="en-US" altLang="ja-JP" sz="2800" dirty="0" smtClean="0">
                <a:effectLst>
                  <a:outerShdw blurRad="38100" dist="38100" dir="2700000" algn="tl">
                    <a:srgbClr val="000000"/>
                  </a:outerShdw>
                </a:effectLst>
              </a:rPr>
            </a:br>
            <a:r>
              <a:rPr lang="ja-JP" altLang="en-US" sz="2800" dirty="0" smtClean="0">
                <a:effectLst>
                  <a:outerShdw blurRad="38100" dist="38100" dir="2700000" algn="tl">
                    <a:srgbClr val="000000"/>
                  </a:outerShdw>
                </a:effectLst>
              </a:rPr>
              <a:t>噴火口付近の地区は事前に避難をしていましたので人的な被害はありませんでした</a:t>
            </a:r>
            <a:endParaRPr kumimoji="1" lang="ja-JP" altLang="en-US" sz="2800" dirty="0"/>
          </a:p>
        </p:txBody>
      </p:sp>
      <p:pic>
        <p:nvPicPr>
          <p:cNvPr id="12" name="Picture 2" descr="１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36" y="462843"/>
            <a:ext cx="10843819" cy="480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5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１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43" y="893486"/>
            <a:ext cx="9256374" cy="49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027"/>
          <p:cNvSpPr txBox="1">
            <a:spLocks noChangeArrowheads="1"/>
          </p:cNvSpPr>
          <p:nvPr/>
        </p:nvSpPr>
        <p:spPr bwMode="auto">
          <a:xfrm>
            <a:off x="3886200" y="1"/>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800"/>
              <a:t>両火口からの噴火の状況　</a:t>
            </a:r>
          </a:p>
        </p:txBody>
      </p:sp>
      <p:sp>
        <p:nvSpPr>
          <p:cNvPr id="9220" name="Text Box 1028"/>
          <p:cNvSpPr txBox="1">
            <a:spLocks noChangeArrowheads="1"/>
          </p:cNvSpPr>
          <p:nvPr/>
        </p:nvSpPr>
        <p:spPr bwMode="auto">
          <a:xfrm>
            <a:off x="7581364" y="2811463"/>
            <a:ext cx="10668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西山火口</a:t>
            </a:r>
          </a:p>
        </p:txBody>
      </p:sp>
      <p:sp>
        <p:nvSpPr>
          <p:cNvPr id="9221" name="Text Box 1029"/>
          <p:cNvSpPr txBox="1">
            <a:spLocks noChangeArrowheads="1"/>
          </p:cNvSpPr>
          <p:nvPr/>
        </p:nvSpPr>
        <p:spPr bwMode="auto">
          <a:xfrm>
            <a:off x="3581400" y="2895600"/>
            <a:ext cx="1219200"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金比羅火口</a:t>
            </a:r>
          </a:p>
        </p:txBody>
      </p:sp>
      <p:sp>
        <p:nvSpPr>
          <p:cNvPr id="9222" name="Text Box 1030"/>
          <p:cNvSpPr txBox="1">
            <a:spLocks noChangeArrowheads="1"/>
          </p:cNvSpPr>
          <p:nvPr/>
        </p:nvSpPr>
        <p:spPr bwMode="auto">
          <a:xfrm>
            <a:off x="1491343" y="3148013"/>
            <a:ext cx="794657"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chemeClr val="bg1"/>
                </a:solidFill>
              </a:rPr>
              <a:t>洞爺湖</a:t>
            </a:r>
          </a:p>
        </p:txBody>
      </p:sp>
      <p:sp>
        <p:nvSpPr>
          <p:cNvPr id="9223" name="Text Box 1032"/>
          <p:cNvSpPr txBox="1">
            <a:spLocks noChangeArrowheads="1"/>
          </p:cNvSpPr>
          <p:nvPr/>
        </p:nvSpPr>
        <p:spPr bwMode="auto">
          <a:xfrm>
            <a:off x="2286001" y="3497263"/>
            <a:ext cx="837027" cy="30777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400" dirty="0">
                <a:solidFill>
                  <a:schemeClr val="bg1"/>
                </a:solidFill>
              </a:rPr>
              <a:t>温泉街</a:t>
            </a:r>
          </a:p>
        </p:txBody>
      </p:sp>
      <p:sp>
        <p:nvSpPr>
          <p:cNvPr id="9" name="Text Box 1027"/>
          <p:cNvSpPr txBox="1">
            <a:spLocks noChangeArrowheads="1"/>
          </p:cNvSpPr>
          <p:nvPr/>
        </p:nvSpPr>
        <p:spPr bwMode="auto">
          <a:xfrm>
            <a:off x="1384663" y="1"/>
            <a:ext cx="1110342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defRPr/>
            </a:pPr>
            <a:endParaRPr lang="en-US" altLang="ja-JP" sz="2800" b="0" dirty="0"/>
          </a:p>
          <a:p>
            <a:pPr eaLnBrk="1" hangingPunct="1">
              <a:spcBef>
                <a:spcPct val="50000"/>
              </a:spcBef>
              <a:defRPr/>
            </a:pPr>
            <a:r>
              <a:rPr lang="ja-JP" altLang="en-US" sz="2800" b="0" dirty="0"/>
              <a:t>　</a:t>
            </a:r>
          </a:p>
        </p:txBody>
      </p:sp>
      <p:sp>
        <p:nvSpPr>
          <p:cNvPr id="2" name="タイトル 1"/>
          <p:cNvSpPr>
            <a:spLocks noGrp="1"/>
          </p:cNvSpPr>
          <p:nvPr>
            <p:ph type="title"/>
          </p:nvPr>
        </p:nvSpPr>
        <p:spPr>
          <a:xfrm rot="10800000" flipV="1">
            <a:off x="640077" y="6555545"/>
            <a:ext cx="11176783" cy="199065"/>
          </a:xfrm>
        </p:spPr>
        <p:txBody>
          <a:bodyPr>
            <a:noAutofit/>
          </a:bodyPr>
          <a:lstStyle/>
          <a:p>
            <a:pPr>
              <a:spcBef>
                <a:spcPct val="50000"/>
              </a:spcBef>
              <a:defRPr/>
            </a:pPr>
            <a:r>
              <a:rPr lang="ja-JP" altLang="en-US" sz="2800" dirty="0">
                <a:effectLst>
                  <a:outerShdw blurRad="38100" dist="38100" dir="2700000" algn="tl">
                    <a:srgbClr val="000000"/>
                  </a:outerShdw>
                </a:effectLst>
              </a:rPr>
              <a:t>西山、金比羅両火口で最大６０数個の噴火口がありました</a:t>
            </a:r>
            <a:r>
              <a:rPr lang="ja-JP" altLang="en-US" sz="2800" dirty="0" smtClean="0">
                <a:effectLst>
                  <a:outerShdw blurRad="38100" dist="38100" dir="2700000" algn="tl">
                    <a:srgbClr val="000000"/>
                  </a:outerShdw>
                </a:effectLst>
              </a:rPr>
              <a:t>。</a:t>
            </a:r>
            <a:r>
              <a:rPr lang="en-US" altLang="ja-JP" sz="2800" dirty="0" smtClean="0">
                <a:effectLst>
                  <a:outerShdw blurRad="38100" dist="38100" dir="2700000" algn="tl">
                    <a:srgbClr val="000000"/>
                  </a:outerShdw>
                </a:effectLst>
              </a:rPr>
              <a:t/>
            </a:r>
            <a:br>
              <a:rPr lang="en-US" altLang="ja-JP" sz="2800" dirty="0" smtClean="0">
                <a:effectLst>
                  <a:outerShdw blurRad="38100" dist="38100" dir="2700000" algn="tl">
                    <a:srgbClr val="000000"/>
                  </a:outerShdw>
                </a:effectLst>
              </a:rPr>
            </a:br>
            <a:r>
              <a:rPr lang="ja-JP" altLang="en-US" sz="2800" dirty="0">
                <a:effectLst>
                  <a:outerShdw blurRad="38100" dist="38100" dir="2700000" algn="tl">
                    <a:srgbClr val="000000"/>
                  </a:outerShdw>
                </a:effectLst>
              </a:rPr>
              <a:t>避難民</a:t>
            </a:r>
            <a:r>
              <a:rPr lang="ja-JP" altLang="en-US" sz="2800" dirty="0" smtClean="0">
                <a:effectLst>
                  <a:outerShdw blurRad="38100" dist="38100" dir="2700000" algn="tl">
                    <a:srgbClr val="000000"/>
                  </a:outerShdw>
                </a:effectLst>
              </a:rPr>
              <a:t>は</a:t>
            </a:r>
            <a:r>
              <a:rPr lang="en-US" altLang="ja-JP" sz="2800" dirty="0" smtClean="0">
                <a:effectLst>
                  <a:outerShdw blurRad="38100" dist="38100" dir="2700000" algn="tl">
                    <a:srgbClr val="000000"/>
                  </a:outerShdw>
                </a:effectLst>
              </a:rPr>
              <a:t>1</a:t>
            </a:r>
            <a:r>
              <a:rPr lang="ja-JP" altLang="en-US" sz="2800" dirty="0" smtClean="0">
                <a:effectLst>
                  <a:outerShdw blurRad="38100" dist="38100" dir="2700000" algn="tl">
                    <a:srgbClr val="000000"/>
                  </a:outerShdw>
                </a:effectLst>
              </a:rPr>
              <a:t>市</a:t>
            </a:r>
            <a:r>
              <a:rPr lang="en-US" altLang="ja-JP" sz="2800" dirty="0" smtClean="0">
                <a:effectLst>
                  <a:outerShdw blurRad="38100" dist="38100" dir="2700000" algn="tl">
                    <a:srgbClr val="000000"/>
                  </a:outerShdw>
                </a:effectLst>
              </a:rPr>
              <a:t>2</a:t>
            </a:r>
            <a:r>
              <a:rPr lang="ja-JP" altLang="en-US" sz="2800" dirty="0" smtClean="0">
                <a:effectLst>
                  <a:outerShdw blurRad="38100" dist="38100" dir="2700000" algn="tl">
                    <a:srgbClr val="000000"/>
                  </a:outerShdw>
                </a:effectLst>
              </a:rPr>
              <a:t>町の人口の１／３に当たる</a:t>
            </a:r>
            <a:r>
              <a:rPr lang="en-US" altLang="ja-JP" sz="2800" dirty="0" smtClean="0">
                <a:effectLst>
                  <a:outerShdw blurRad="38100" dist="38100" dir="2700000" algn="tl">
                    <a:srgbClr val="000000"/>
                  </a:outerShdw>
                </a:effectLst>
              </a:rPr>
              <a:t>15,815</a:t>
            </a:r>
            <a:r>
              <a:rPr lang="ja-JP" altLang="en-US" sz="2800" dirty="0" smtClean="0">
                <a:effectLst>
                  <a:outerShdw blurRad="38100" dist="38100" dir="2700000" algn="tl">
                    <a:srgbClr val="000000"/>
                  </a:outerShdw>
                </a:effectLst>
              </a:rPr>
              <a:t>人になりました</a:t>
            </a:r>
            <a:r>
              <a:rPr lang="ja-JP" altLang="en-US" sz="2800" dirty="0">
                <a:effectLst>
                  <a:outerShdw blurRad="38100" dist="38100" dir="2700000" algn="tl">
                    <a:srgbClr val="000000"/>
                  </a:outerShdw>
                </a:effectLst>
              </a:rPr>
              <a:t/>
            </a:r>
            <a:br>
              <a:rPr lang="ja-JP" altLang="en-US" sz="2800" dirty="0">
                <a:effectLst>
                  <a:outerShdw blurRad="38100" dist="38100" dir="2700000" algn="tl">
                    <a:srgbClr val="000000"/>
                  </a:outerShdw>
                </a:effectLst>
              </a:rPr>
            </a:br>
            <a:r>
              <a:rPr lang="ja-JP" altLang="en-US" sz="2800" dirty="0"/>
              <a:t/>
            </a:r>
            <a:br>
              <a:rPr lang="ja-JP" altLang="en-US" sz="2800" dirty="0"/>
            </a:br>
            <a:endParaRPr kumimoji="1" lang="ja-JP" altLang="en-US" sz="2800" dirty="0"/>
          </a:p>
        </p:txBody>
      </p:sp>
    </p:spTree>
    <p:extLst>
      <p:ext uri="{BB962C8B-B14F-4D97-AF65-F5344CB8AC3E}">
        <p14:creationId xmlns:p14="http://schemas.microsoft.com/office/powerpoint/2010/main" val="397514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１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747714"/>
            <a:ext cx="8305800" cy="486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2895600" y="5029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400">
                <a:solidFill>
                  <a:schemeClr val="hlink"/>
                </a:solidFill>
              </a:rPr>
              <a:t>西山川</a:t>
            </a:r>
          </a:p>
        </p:txBody>
      </p:sp>
      <p:sp>
        <p:nvSpPr>
          <p:cNvPr id="2" name="タイトル 1"/>
          <p:cNvSpPr>
            <a:spLocks noGrp="1"/>
          </p:cNvSpPr>
          <p:nvPr>
            <p:ph type="title"/>
          </p:nvPr>
        </p:nvSpPr>
        <p:spPr>
          <a:xfrm>
            <a:off x="684213" y="110836"/>
            <a:ext cx="10058400" cy="1434629"/>
          </a:xfrm>
        </p:spPr>
        <p:txBody>
          <a:bodyPr>
            <a:normAutofit/>
          </a:bodyPr>
          <a:lstStyle/>
          <a:p>
            <a:r>
              <a:rPr lang="ja-JP" altLang="en-US" dirty="0"/>
              <a:t>熱泥流</a:t>
            </a:r>
            <a:r>
              <a:rPr lang="ja-JP" altLang="en-US" dirty="0" smtClean="0"/>
              <a:t>の西山川流</a:t>
            </a:r>
            <a:r>
              <a:rPr lang="ja-JP" altLang="en-US" dirty="0"/>
              <a:t>路工への流出</a:t>
            </a:r>
            <a:br>
              <a:rPr lang="ja-JP" altLang="en-US" dirty="0"/>
            </a:br>
            <a:endParaRPr kumimoji="1" lang="ja-JP" altLang="en-US" dirty="0"/>
          </a:p>
        </p:txBody>
      </p:sp>
      <p:sp>
        <p:nvSpPr>
          <p:cNvPr id="3" name="テキスト プレースホルダー 2"/>
          <p:cNvSpPr>
            <a:spLocks noGrp="1"/>
          </p:cNvSpPr>
          <p:nvPr>
            <p:ph type="body" sz="half" idx="2"/>
          </p:nvPr>
        </p:nvSpPr>
        <p:spPr>
          <a:xfrm>
            <a:off x="684211" y="5735781"/>
            <a:ext cx="11022685" cy="1270325"/>
          </a:xfrm>
        </p:spPr>
        <p:txBody>
          <a:bodyPr/>
          <a:lstStyle/>
          <a:p>
            <a:r>
              <a:rPr lang="ja-JP" altLang="en-US" sz="2400" dirty="0">
                <a:effectLst>
                  <a:outerShdw blurRad="38100" dist="38100" dir="2700000" algn="tl">
                    <a:srgbClr val="000000"/>
                  </a:outerShdw>
                </a:effectLst>
              </a:rPr>
              <a:t>金比羅火口から</a:t>
            </a:r>
            <a:r>
              <a:rPr lang="ja-JP" altLang="en-US" sz="2400" dirty="0" smtClean="0">
                <a:effectLst>
                  <a:outerShdw blurRad="38100" dist="38100" dir="2700000" algn="tl">
                    <a:srgbClr val="000000"/>
                  </a:outerShdw>
                </a:effectLst>
              </a:rPr>
              <a:t>熱泥水が流出</a:t>
            </a:r>
            <a:r>
              <a:rPr lang="ja-JP" altLang="en-US" sz="2400" dirty="0">
                <a:effectLst>
                  <a:outerShdw blurRad="38100" dist="38100" dir="2700000" algn="tl">
                    <a:srgbClr val="000000"/>
                  </a:outerShdw>
                </a:effectLst>
              </a:rPr>
              <a:t>したが、当初は既設の流路工を流下したため、被害が軽減されました</a:t>
            </a:r>
          </a:p>
          <a:p>
            <a:endParaRPr kumimoji="1" lang="ja-JP" altLang="en-US" dirty="0"/>
          </a:p>
        </p:txBody>
      </p:sp>
    </p:spTree>
    <p:extLst>
      <p:ext uri="{BB962C8B-B14F-4D97-AF65-F5344CB8AC3E}">
        <p14:creationId xmlns:p14="http://schemas.microsoft.com/office/powerpoint/2010/main" val="299253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6"/>
            <a:ext cx="10515600" cy="840220"/>
          </a:xfrm>
        </p:spPr>
        <p:txBody>
          <a:bodyPr>
            <a:normAutofit/>
          </a:bodyPr>
          <a:lstStyle/>
          <a:p>
            <a:pPr eaLnBrk="1" hangingPunct="1"/>
            <a:r>
              <a:rPr lang="ja-JP" altLang="en-US" sz="2400" dirty="0"/>
              <a:t>　</a:t>
            </a:r>
            <a:r>
              <a:rPr lang="ja-JP" altLang="en-US" sz="2800" dirty="0"/>
              <a:t>西山川流路工内</a:t>
            </a:r>
            <a:r>
              <a:rPr lang="ja-JP" altLang="en-US" sz="2800" dirty="0" smtClean="0"/>
              <a:t>の橋の流出</a:t>
            </a:r>
            <a:r>
              <a:rPr lang="en-US" altLang="ja-JP" sz="2800" dirty="0"/>
              <a:t/>
            </a:r>
            <a:br>
              <a:rPr lang="en-US" altLang="ja-JP" sz="2800" dirty="0"/>
            </a:br>
            <a:endParaRPr lang="ja-JP" altLang="en-US" sz="1800" dirty="0"/>
          </a:p>
        </p:txBody>
      </p:sp>
      <p:sp>
        <p:nvSpPr>
          <p:cNvPr id="2" name="テキスト プレースホルダー 1"/>
          <p:cNvSpPr>
            <a:spLocks noGrp="1"/>
          </p:cNvSpPr>
          <p:nvPr>
            <p:ph idx="1"/>
          </p:nvPr>
        </p:nvSpPr>
        <p:spPr>
          <a:xfrm>
            <a:off x="1463040" y="1825624"/>
            <a:ext cx="9890760" cy="5032375"/>
          </a:xfrm>
        </p:spPr>
        <p:txBody>
          <a:bodyPr>
            <a:normAutofit fontScale="92500" lnSpcReduction="10000"/>
          </a:bodyPr>
          <a:lstStyle/>
          <a:p>
            <a:endParaRPr lang="en-US" altLang="ja-JP" sz="2800" dirty="0" smtClean="0"/>
          </a:p>
          <a:p>
            <a:endParaRPr lang="en-US" altLang="ja-JP" dirty="0"/>
          </a:p>
          <a:p>
            <a:endParaRPr lang="en-US" altLang="ja-JP" sz="2800" dirty="0" smtClean="0"/>
          </a:p>
          <a:p>
            <a:endParaRPr lang="en-US" altLang="ja-JP" dirty="0"/>
          </a:p>
          <a:p>
            <a:endParaRPr lang="en-US" altLang="ja-JP" sz="2800" dirty="0" smtClean="0"/>
          </a:p>
          <a:p>
            <a:endParaRPr lang="en-US" altLang="ja-JP" dirty="0"/>
          </a:p>
          <a:p>
            <a:endParaRPr lang="en-US" altLang="ja-JP" sz="2800" dirty="0" smtClean="0"/>
          </a:p>
          <a:p>
            <a:endParaRPr lang="en-US" altLang="ja-JP" dirty="0"/>
          </a:p>
          <a:p>
            <a:endParaRPr lang="en-US" altLang="ja-JP" sz="2800" dirty="0" smtClean="0"/>
          </a:p>
          <a:p>
            <a:endParaRPr lang="en-US" altLang="ja-JP" dirty="0"/>
          </a:p>
          <a:p>
            <a:r>
              <a:rPr lang="ja-JP" altLang="en-US" sz="2800" dirty="0" smtClean="0"/>
              <a:t>町</a:t>
            </a:r>
            <a:r>
              <a:rPr lang="ja-JP" altLang="en-US" sz="2800" dirty="0" smtClean="0"/>
              <a:t>道橋こん</a:t>
            </a:r>
            <a:r>
              <a:rPr lang="ja-JP" altLang="en-US" sz="2800" dirty="0" err="1" smtClean="0"/>
              <a:t>ぴら</a:t>
            </a:r>
            <a:r>
              <a:rPr lang="ja-JP" altLang="en-US" sz="2800" dirty="0" smtClean="0"/>
              <a:t>橋と国道橋木の実橋が流出しました</a:t>
            </a:r>
            <a:endParaRPr kumimoji="1" lang="ja-JP" altLang="en-US" sz="2800" dirty="0"/>
          </a:p>
        </p:txBody>
      </p:sp>
      <p:pic>
        <p:nvPicPr>
          <p:cNvPr id="15363" name="Picture 3" descr="１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64" y="1122218"/>
            <a:ext cx="9301801" cy="4955025"/>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pic>
      <p:sp>
        <p:nvSpPr>
          <p:cNvPr id="15364" name="円/楕円 1"/>
          <p:cNvSpPr>
            <a:spLocks noChangeArrowheads="1"/>
          </p:cNvSpPr>
          <p:nvPr/>
        </p:nvSpPr>
        <p:spPr bwMode="auto">
          <a:xfrm>
            <a:off x="5669280" y="3446585"/>
            <a:ext cx="571184" cy="404979"/>
          </a:xfrm>
          <a:prstGeom prst="ellipse">
            <a:avLst/>
          </a:prstGeom>
          <a:noFill/>
          <a:ln w="25400" algn="ctr">
            <a:solidFill>
              <a:schemeClr val="tx2">
                <a:alpha val="3922"/>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5365" name="円/楕円 2"/>
          <p:cNvSpPr>
            <a:spLocks noChangeArrowheads="1"/>
          </p:cNvSpPr>
          <p:nvPr/>
        </p:nvSpPr>
        <p:spPr bwMode="auto">
          <a:xfrm>
            <a:off x="5528603" y="3446584"/>
            <a:ext cx="1026942" cy="745588"/>
          </a:xfrm>
          <a:prstGeom prst="ellipse">
            <a:avLst/>
          </a:prstGeom>
          <a:noFill/>
          <a:ln w="635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 name="楕円 2"/>
          <p:cNvSpPr/>
          <p:nvPr/>
        </p:nvSpPr>
        <p:spPr>
          <a:xfrm>
            <a:off x="5134708" y="4812450"/>
            <a:ext cx="1308294" cy="100068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764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67425"/>
            <a:ext cx="9090852" cy="940158"/>
          </a:xfrm>
        </p:spPr>
        <p:txBody>
          <a:bodyPr>
            <a:normAutofit/>
          </a:bodyPr>
          <a:lstStyle/>
          <a:p>
            <a:r>
              <a:rPr kumimoji="1" lang="ja-JP" altLang="en-US" dirty="0" smtClean="0"/>
              <a:t>有珠山噴火の被害と緊急対策</a:t>
            </a:r>
            <a:endParaRPr kumimoji="1" lang="ja-JP" altLang="en-US" dirty="0"/>
          </a:p>
        </p:txBody>
      </p:sp>
      <p:sp>
        <p:nvSpPr>
          <p:cNvPr id="3" name="テキスト プレースホルダー 2"/>
          <p:cNvSpPr>
            <a:spLocks noGrp="1"/>
          </p:cNvSpPr>
          <p:nvPr>
            <p:ph type="body" sz="half" idx="2"/>
          </p:nvPr>
        </p:nvSpPr>
        <p:spPr>
          <a:xfrm>
            <a:off x="684213" y="2228045"/>
            <a:ext cx="11114470" cy="5061398"/>
          </a:xfrm>
        </p:spPr>
        <p:txBody>
          <a:bodyPr>
            <a:normAutofit fontScale="25000" lnSpcReduction="20000"/>
          </a:bodyPr>
          <a:lstStyle/>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r>
              <a:rPr kumimoji="1" lang="ja-JP" altLang="en-US" sz="8000" dirty="0" smtClean="0"/>
              <a:t>○</a:t>
            </a:r>
            <a:r>
              <a:rPr kumimoji="1" lang="ja-JP" altLang="en-US" sz="8000" b="1" dirty="0" smtClean="0"/>
              <a:t>道・</a:t>
            </a:r>
            <a:r>
              <a:rPr kumimoji="1" lang="en-US" altLang="ja-JP" sz="8000" b="1" dirty="0" smtClean="0"/>
              <a:t>4</a:t>
            </a:r>
            <a:r>
              <a:rPr kumimoji="1" lang="ja-JP" altLang="en-US" sz="8000" b="1" dirty="0" smtClean="0"/>
              <a:t>町の被害総額約２３２億円</a:t>
            </a:r>
            <a:endParaRPr kumimoji="1" lang="en-US" altLang="ja-JP" sz="8000" b="1" dirty="0" smtClean="0"/>
          </a:p>
          <a:p>
            <a:r>
              <a:rPr lang="ja-JP" altLang="en-US" sz="8000" b="1" dirty="0" smtClean="0"/>
              <a:t>○公共土木施設等の被害概要</a:t>
            </a:r>
            <a:endParaRPr lang="en-US" altLang="ja-JP" sz="8000" b="1" dirty="0" smtClean="0"/>
          </a:p>
          <a:p>
            <a:r>
              <a:rPr kumimoji="1" lang="ja-JP" altLang="en-US" sz="8000" dirty="0" smtClean="0"/>
              <a:t>　</a:t>
            </a:r>
            <a:r>
              <a:rPr kumimoji="1" lang="ja-JP" altLang="en-US" sz="9600" dirty="0" smtClean="0"/>
              <a:t>・道路上の降灰被害</a:t>
            </a:r>
            <a:endParaRPr kumimoji="1" lang="en-US" altLang="ja-JP" sz="9600" dirty="0" smtClean="0"/>
          </a:p>
          <a:p>
            <a:r>
              <a:rPr lang="ja-JP" altLang="en-US" sz="8000" dirty="0"/>
              <a:t>　</a:t>
            </a:r>
            <a:r>
              <a:rPr lang="ja-JP" altLang="en-US" sz="8000" dirty="0" smtClean="0"/>
              <a:t>　国道</a:t>
            </a:r>
            <a:r>
              <a:rPr lang="en-US" altLang="ja-JP" sz="8000" dirty="0" smtClean="0"/>
              <a:t>230</a:t>
            </a:r>
            <a:r>
              <a:rPr lang="ja-JP" altLang="en-US" sz="8000" dirty="0" smtClean="0"/>
              <a:t>号、・道道洞爺湖登別線他</a:t>
            </a:r>
            <a:endParaRPr kumimoji="1" lang="en-US" altLang="ja-JP" sz="8000" dirty="0" smtClean="0"/>
          </a:p>
          <a:p>
            <a:r>
              <a:rPr kumimoji="1" lang="ja-JP" altLang="en-US" sz="8000" dirty="0" smtClean="0"/>
              <a:t>　・</a:t>
            </a:r>
            <a:r>
              <a:rPr kumimoji="1" lang="ja-JP" altLang="en-US" sz="9600" dirty="0" smtClean="0"/>
              <a:t>火山性地震、地殻変動による施設の被害</a:t>
            </a:r>
            <a:endParaRPr kumimoji="1" lang="en-US" altLang="ja-JP" sz="9600" dirty="0" smtClean="0"/>
          </a:p>
          <a:p>
            <a:r>
              <a:rPr lang="ja-JP" altLang="en-US" sz="8000" dirty="0"/>
              <a:t>　</a:t>
            </a:r>
            <a:r>
              <a:rPr lang="ja-JP" altLang="en-US" sz="8000" dirty="0" smtClean="0"/>
              <a:t>　道央自動車道（伊達洞爺湖間）・</a:t>
            </a:r>
            <a:r>
              <a:rPr kumimoji="1" lang="ja-JP" altLang="en-US" sz="8000" dirty="0" smtClean="0"/>
              <a:t>ＪＲ室蘭線</a:t>
            </a:r>
            <a:endParaRPr kumimoji="1" lang="en-US" altLang="ja-JP" sz="8000" dirty="0" smtClean="0"/>
          </a:p>
          <a:p>
            <a:r>
              <a:rPr lang="ja-JP" altLang="en-US" sz="8000" dirty="0"/>
              <a:t>　</a:t>
            </a:r>
            <a:r>
              <a:rPr lang="ja-JP" altLang="en-US" sz="8000" dirty="0" smtClean="0"/>
              <a:t>　国道</a:t>
            </a:r>
            <a:r>
              <a:rPr lang="en-US" altLang="ja-JP" sz="8000" dirty="0" smtClean="0"/>
              <a:t>230</a:t>
            </a:r>
            <a:r>
              <a:rPr lang="ja-JP" altLang="en-US" sz="8000" dirty="0" smtClean="0"/>
              <a:t>号（熱泥流で橋桁流出、道路上に噴火口出現他）➡ルート変更へ、４５３号、</a:t>
            </a:r>
            <a:endParaRPr lang="en-US" altLang="ja-JP" sz="8000" dirty="0" smtClean="0"/>
          </a:p>
          <a:p>
            <a:r>
              <a:rPr lang="ja-JP" altLang="en-US" sz="8000" dirty="0"/>
              <a:t>　</a:t>
            </a:r>
            <a:r>
              <a:rPr lang="ja-JP" altLang="en-US" sz="8000" dirty="0" smtClean="0"/>
              <a:t>　道道洞爺湖登別線他、町道泉公園線他</a:t>
            </a:r>
            <a:endParaRPr lang="en-US" altLang="ja-JP" sz="8000" dirty="0" smtClean="0"/>
          </a:p>
          <a:p>
            <a:r>
              <a:rPr kumimoji="1" lang="ja-JP" altLang="en-US" sz="8000" dirty="0"/>
              <a:t>　</a:t>
            </a:r>
            <a:r>
              <a:rPr kumimoji="1" lang="ja-JP" altLang="en-US" sz="8000" dirty="0" smtClean="0"/>
              <a:t>　板谷川護岸被害</a:t>
            </a:r>
            <a:endParaRPr kumimoji="1" lang="en-US" altLang="ja-JP" sz="8000" dirty="0" smtClean="0"/>
          </a:p>
          <a:p>
            <a:r>
              <a:rPr lang="ja-JP" altLang="en-US" sz="8000" dirty="0"/>
              <a:t>　</a:t>
            </a:r>
            <a:r>
              <a:rPr lang="ja-JP" altLang="en-US" sz="8000" dirty="0" smtClean="0"/>
              <a:t>　下水道（虻田町温泉地区他）と公園（噴火記念公園他）</a:t>
            </a:r>
            <a:endParaRPr kumimoji="1" lang="en-US" altLang="ja-JP" sz="8000" dirty="0" smtClean="0"/>
          </a:p>
          <a:p>
            <a:r>
              <a:rPr kumimoji="1" lang="ja-JP" altLang="en-US" sz="8000" dirty="0" smtClean="0"/>
              <a:t>　　漁港　２か所</a:t>
            </a:r>
            <a:endParaRPr kumimoji="1" lang="en-US" altLang="ja-JP" sz="8000" dirty="0" smtClean="0"/>
          </a:p>
          <a:p>
            <a:r>
              <a:rPr kumimoji="1" lang="ja-JP" altLang="en-US" sz="8000" dirty="0" smtClean="0"/>
              <a:t>　・</a:t>
            </a:r>
            <a:r>
              <a:rPr kumimoji="1" lang="ja-JP" altLang="en-US" sz="9600" dirty="0" smtClean="0"/>
              <a:t>降灰と熱泥水による砂防流路工の埋塞被害等（西山川他）</a:t>
            </a:r>
            <a:endParaRPr lang="en-US" altLang="ja-JP" sz="9600" dirty="0"/>
          </a:p>
          <a:p>
            <a:r>
              <a:rPr kumimoji="1" lang="ja-JP" altLang="en-US" sz="9600" dirty="0" smtClean="0"/>
              <a:t>○緊急泥流対策</a:t>
            </a:r>
            <a:endParaRPr kumimoji="1" lang="en-US" altLang="ja-JP" sz="9600" dirty="0" smtClean="0"/>
          </a:p>
          <a:p>
            <a:r>
              <a:rPr lang="ja-JP" altLang="en-US" sz="8000" dirty="0"/>
              <a:t>　</a:t>
            </a:r>
            <a:r>
              <a:rPr lang="ja-JP" altLang="en-US" sz="8000" dirty="0" smtClean="0"/>
              <a:t>・板谷川周辺</a:t>
            </a:r>
            <a:r>
              <a:rPr lang="en-US" altLang="ja-JP" sz="8000" dirty="0" smtClean="0"/>
              <a:t>3</a:t>
            </a:r>
            <a:r>
              <a:rPr lang="ja-JP" altLang="en-US" sz="8000" dirty="0" smtClean="0"/>
              <a:t>渓流（砂防堰堤、遊砂池、除石）、西山川（除石、緊急導流堤）</a:t>
            </a:r>
            <a:endParaRPr lang="en-US" altLang="ja-JP" sz="8000" dirty="0" smtClean="0"/>
          </a:p>
          <a:p>
            <a:r>
              <a:rPr lang="ja-JP" altLang="en-US" sz="8000" dirty="0" smtClean="0"/>
              <a:t>　➡</a:t>
            </a:r>
            <a:r>
              <a:rPr lang="ja-JP" altLang="en-US" sz="8000" dirty="0"/>
              <a:t>泥流</a:t>
            </a:r>
            <a:r>
              <a:rPr lang="ja-JP" altLang="en-US" sz="8000" dirty="0" smtClean="0"/>
              <a:t>対策として洞爺</a:t>
            </a:r>
            <a:r>
              <a:rPr lang="ja-JP" altLang="en-US" sz="8000" dirty="0"/>
              <a:t>湖温泉街の遊砂池、砂防堰堤整備へ</a:t>
            </a:r>
            <a:endParaRPr lang="en-US" altLang="ja-JP" sz="8000" dirty="0"/>
          </a:p>
          <a:p>
            <a:endParaRPr lang="en-US" altLang="ja-JP" sz="8000" dirty="0" smtClean="0"/>
          </a:p>
          <a:p>
            <a:endParaRPr kumimoji="1" lang="en-US" altLang="ja-JP" sz="8000" dirty="0" smtClean="0"/>
          </a:p>
          <a:p>
            <a:endParaRPr lang="en-US" altLang="ja-JP" sz="2600" dirty="0"/>
          </a:p>
          <a:p>
            <a:endParaRPr kumimoji="1" lang="en-US" altLang="ja-JP" sz="2600" dirty="0" smtClean="0"/>
          </a:p>
          <a:p>
            <a:endParaRPr kumimoji="1" lang="en-US" altLang="ja-JP" sz="2600"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79667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6" descr="現地連絡本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555" y="762000"/>
            <a:ext cx="8493034" cy="5050971"/>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1027"/>
          <p:cNvSpPr txBox="1">
            <a:spLocks noChangeArrowheads="1"/>
          </p:cNvSpPr>
          <p:nvPr/>
        </p:nvSpPr>
        <p:spPr bwMode="auto">
          <a:xfrm>
            <a:off x="3581400" y="1"/>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非常災害現地対策本部での記者会見</a:t>
            </a:r>
          </a:p>
        </p:txBody>
      </p:sp>
      <p:sp>
        <p:nvSpPr>
          <p:cNvPr id="53252" name="Text Box 1028"/>
          <p:cNvSpPr txBox="1">
            <a:spLocks noChangeArrowheads="1"/>
          </p:cNvSpPr>
          <p:nvPr/>
        </p:nvSpPr>
        <p:spPr bwMode="auto">
          <a:xfrm rot="10800000" flipV="1">
            <a:off x="1249250" y="5919650"/>
            <a:ext cx="102515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000" dirty="0"/>
              <a:t>　 </a:t>
            </a:r>
            <a:r>
              <a:rPr lang="ja-JP" altLang="en-US" sz="2000" dirty="0">
                <a:effectLst>
                  <a:outerShdw blurRad="38100" dist="38100" dir="2700000" algn="tl">
                    <a:srgbClr val="000000"/>
                  </a:outerShdw>
                </a:effectLst>
              </a:rPr>
              <a:t>全国で初めて「非常災害現地対策本部」が設置された伊達市役所は、ミニ霞ヶ関のようになり、現地で意思決定が素早く行われました。</a:t>
            </a:r>
          </a:p>
        </p:txBody>
      </p:sp>
    </p:spTree>
    <p:extLst>
      <p:ext uri="{BB962C8B-B14F-4D97-AF65-F5344CB8AC3E}">
        <p14:creationId xmlns:p14="http://schemas.microsoft.com/office/powerpoint/2010/main" val="1910956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up)">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extLst>
              <p:ext uri="{D42A27DB-BD31-4B8C-83A1-F6EECF244321}">
                <p14:modId xmlns:p14="http://schemas.microsoft.com/office/powerpoint/2010/main" val="1767669287"/>
              </p:ext>
            </p:extLst>
          </p:nvPr>
        </p:nvGraphicFramePr>
        <p:xfrm>
          <a:off x="1989908" y="676276"/>
          <a:ext cx="8077200" cy="5441189"/>
        </p:xfrm>
        <a:graphic>
          <a:graphicData uri="http://schemas.openxmlformats.org/presentationml/2006/ole">
            <mc:AlternateContent xmlns:mc="http://schemas.openxmlformats.org/markup-compatibility/2006">
              <mc:Choice xmlns:v="urn:schemas-microsoft-com:vml" Requires="v">
                <p:oleObj spid="_x0000_s1053" name="Photo Editor Photo" r:id="rId4" imgW="6477904" imgH="4657143" progId="MSPhotoEd.3">
                  <p:embed/>
                </p:oleObj>
              </mc:Choice>
              <mc:Fallback>
                <p:oleObj name="Photo Editor Photo" r:id="rId4" imgW="6477904" imgH="4657143" progId="MSPhotoEd.3">
                  <p:embed/>
                  <p:pic>
                    <p:nvPicPr>
                      <p:cNvPr id="440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908" y="676276"/>
                        <a:ext cx="8077200" cy="5441189"/>
                      </a:xfrm>
                      <a:prstGeom prst="rect">
                        <a:avLst/>
                      </a:prstGeom>
                      <a:noFill/>
                      <a:ln>
                        <a:noFill/>
                      </a:ln>
                      <a:effectLst/>
                      <a:extLst/>
                    </p:spPr>
                  </p:pic>
                </p:oleObj>
              </mc:Fallback>
            </mc:AlternateContent>
          </a:graphicData>
        </a:graphic>
      </p:graphicFrame>
      <p:sp>
        <p:nvSpPr>
          <p:cNvPr id="44035" name="Rectangle 3"/>
          <p:cNvSpPr>
            <a:spLocks noChangeArrowheads="1"/>
          </p:cNvSpPr>
          <p:nvPr/>
        </p:nvSpPr>
        <p:spPr bwMode="auto">
          <a:xfrm>
            <a:off x="2667001" y="152401"/>
            <a:ext cx="6094413"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ja-JP" altLang="en-US" sz="2800"/>
              <a:t>噴石が飛ぶ中での特別調査</a:t>
            </a:r>
            <a:r>
              <a:rPr lang="en-US" altLang="ja-JP" sz="2800"/>
              <a:t>(H12,5.31</a:t>
            </a:r>
            <a:r>
              <a:rPr lang="ja-JP" altLang="en-US" sz="2800"/>
              <a:t>）</a:t>
            </a:r>
          </a:p>
        </p:txBody>
      </p:sp>
      <p:sp>
        <p:nvSpPr>
          <p:cNvPr id="44036" name="Text Box 5"/>
          <p:cNvSpPr txBox="1">
            <a:spLocks noChangeArrowheads="1"/>
          </p:cNvSpPr>
          <p:nvPr/>
        </p:nvSpPr>
        <p:spPr bwMode="auto">
          <a:xfrm>
            <a:off x="8001000" y="5029200"/>
            <a:ext cx="838200" cy="30777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400" dirty="0" smtClean="0">
                <a:solidFill>
                  <a:schemeClr val="bg1"/>
                </a:solidFill>
              </a:rPr>
              <a:t>西山川</a:t>
            </a:r>
            <a:endParaRPr lang="ja-JP" altLang="en-US" sz="1400" dirty="0">
              <a:solidFill>
                <a:schemeClr val="bg1"/>
              </a:solidFill>
            </a:endParaRPr>
          </a:p>
        </p:txBody>
      </p:sp>
      <p:sp>
        <p:nvSpPr>
          <p:cNvPr id="3" name="テキスト プレースホルダー 2"/>
          <p:cNvSpPr>
            <a:spLocks noGrp="1"/>
          </p:cNvSpPr>
          <p:nvPr>
            <p:ph type="body" idx="4294967295"/>
          </p:nvPr>
        </p:nvSpPr>
        <p:spPr>
          <a:xfrm>
            <a:off x="2228044" y="6117465"/>
            <a:ext cx="8287555" cy="927279"/>
          </a:xfrm>
        </p:spPr>
        <p:txBody>
          <a:bodyPr/>
          <a:lstStyle/>
          <a:p>
            <a:pPr marL="0" indent="0">
              <a:buNone/>
            </a:pPr>
            <a:r>
              <a:rPr kumimoji="1" lang="ja-JP" altLang="en-US" dirty="0" smtClean="0"/>
              <a:t>無人化施工のための現地調査</a:t>
            </a:r>
            <a:endParaRPr kumimoji="1" lang="ja-JP" altLang="en-US" dirty="0"/>
          </a:p>
        </p:txBody>
      </p:sp>
    </p:spTree>
    <p:extLst>
      <p:ext uri="{BB962C8B-B14F-4D97-AF65-F5344CB8AC3E}">
        <p14:creationId xmlns:p14="http://schemas.microsoft.com/office/powerpoint/2010/main" val="2626510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743200" y="533401"/>
            <a:ext cx="70866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a:t>　</a:t>
            </a:r>
            <a:r>
              <a:rPr lang="ja-JP" altLang="en-US" sz="2800"/>
              <a:t>流出したこんぴら橋の取り壊し撤去の状況</a:t>
            </a:r>
          </a:p>
        </p:txBody>
      </p:sp>
      <p:pic>
        <p:nvPicPr>
          <p:cNvPr id="47107" name="Picture 3" descr="１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5" y="1295402"/>
            <a:ext cx="7557656" cy="427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1777285" y="5575158"/>
            <a:ext cx="92856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ja-JP" altLang="en-US" sz="2000" dirty="0">
                <a:effectLst>
                  <a:outerShdw blurRad="38100" dist="38100" dir="2700000" algn="tl">
                    <a:srgbClr val="000000"/>
                  </a:outerShdw>
                </a:effectLst>
              </a:rPr>
              <a:t>操作場所はここから約１ｋｍ離れていて、機械の動きは　直接見ることは出来ません</a:t>
            </a:r>
            <a:r>
              <a:rPr lang="ja-JP" altLang="en-US" sz="2000" dirty="0" smtClean="0">
                <a:effectLst>
                  <a:outerShdw blurRad="38100" dist="38100" dir="2700000" algn="tl">
                    <a:srgbClr val="000000"/>
                  </a:outerShdw>
                </a:effectLst>
              </a:rPr>
              <a:t>。</a:t>
            </a:r>
            <a:endParaRPr lang="en-US" altLang="ja-JP" sz="2000" dirty="0" smtClean="0">
              <a:effectLst>
                <a:outerShdw blurRad="38100" dist="38100" dir="2700000" algn="tl">
                  <a:srgbClr val="000000"/>
                </a:outerShdw>
              </a:effectLst>
            </a:endParaRPr>
          </a:p>
          <a:p>
            <a:pPr eaLnBrk="1" hangingPunct="1">
              <a:spcBef>
                <a:spcPct val="50000"/>
              </a:spcBef>
              <a:defRPr/>
            </a:pPr>
            <a:r>
              <a:rPr lang="ja-JP" altLang="en-US" sz="2000" dirty="0" smtClean="0">
                <a:effectLst>
                  <a:outerShdw blurRad="38100" dist="38100" dir="2700000" algn="tl">
                    <a:srgbClr val="000000"/>
                  </a:outerShdw>
                </a:effectLst>
              </a:rPr>
              <a:t>橋</a:t>
            </a:r>
            <a:r>
              <a:rPr lang="ja-JP" altLang="en-US" sz="2000" dirty="0">
                <a:effectLst>
                  <a:outerShdw blurRad="38100" dist="38100" dir="2700000" algn="tl">
                    <a:srgbClr val="000000"/>
                  </a:outerShdw>
                </a:effectLst>
              </a:rPr>
              <a:t>の撤去は約１週間で完了しました。</a:t>
            </a:r>
          </a:p>
        </p:txBody>
      </p:sp>
    </p:spTree>
    <p:extLst>
      <p:ext uri="{BB962C8B-B14F-4D97-AF65-F5344CB8AC3E}">
        <p14:creationId xmlns:p14="http://schemas.microsoft.com/office/powerpoint/2010/main" val="45141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wipe(up)">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utoUpdateAnimBg="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TotalTime>
  <Words>693</Words>
  <Application>Microsoft Office PowerPoint</Application>
  <PresentationFormat>ワイド画面</PresentationFormat>
  <Paragraphs>130</Paragraphs>
  <Slides>9</Slides>
  <Notes>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7" baseType="lpstr">
      <vt:lpstr>ＭＳ Ｐゴシック</vt:lpstr>
      <vt:lpstr>游ゴシック</vt:lpstr>
      <vt:lpstr>Arial</vt:lpstr>
      <vt:lpstr>Calibri</vt:lpstr>
      <vt:lpstr>Calibri Light</vt:lpstr>
      <vt:lpstr>Times New Roman</vt:lpstr>
      <vt:lpstr>Office テーマ</vt:lpstr>
      <vt:lpstr>Photo Editor Photo</vt:lpstr>
      <vt:lpstr>火山噴火時の土砂災害防止のための初動対応について</vt:lpstr>
      <vt:lpstr>平成１２年３月３１日１３時０７分　有珠山が噴火しました 噴火口付近の地区は事前に避難をしていましたので人的な被害はありませんでした</vt:lpstr>
      <vt:lpstr>西山、金比羅両火口で最大６０数個の噴火口がありました。 避難民は1市2町の人口の１／３に当たる15,815人になりました  </vt:lpstr>
      <vt:lpstr>熱泥流の西山川流路工への流出 </vt:lpstr>
      <vt:lpstr>　西山川流路工内の橋の流出 </vt:lpstr>
      <vt:lpstr>有珠山噴火の被害と緊急対策</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sanwa</dc:creator>
  <cp:lastModifiedBy>User</cp:lastModifiedBy>
  <cp:revision>35</cp:revision>
  <cp:lastPrinted>2019-11-12T02:09:16Z</cp:lastPrinted>
  <dcterms:created xsi:type="dcterms:W3CDTF">2019-10-21T05:19:56Z</dcterms:created>
  <dcterms:modified xsi:type="dcterms:W3CDTF">2019-11-12T02:10:14Z</dcterms:modified>
</cp:coreProperties>
</file>